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sldIdLst>
    <p:sldId id="257" r:id="rId5"/>
    <p:sldId id="258" r:id="rId6"/>
  </p:sldIdLst>
  <p:sldSz cx="9906000" cy="6858000" type="A4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756" autoAdjust="0"/>
    <p:restoredTop sz="94660"/>
  </p:normalViewPr>
  <p:slideViewPr>
    <p:cSldViewPr snapToGrid="0">
      <p:cViewPr varScale="1">
        <p:scale>
          <a:sx n="74" d="100"/>
          <a:sy n="74" d="100"/>
        </p:scale>
        <p:origin x="1108" y="5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01FB9-9BF8-44A0-A39A-F85EA222E968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4CC8E-82CF-4891-A2B2-15FB3F773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9322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01FB9-9BF8-44A0-A39A-F85EA222E968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4CC8E-82CF-4891-A2B2-15FB3F773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7170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01FB9-9BF8-44A0-A39A-F85EA222E968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4CC8E-82CF-4891-A2B2-15FB3F773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6975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01FB9-9BF8-44A0-A39A-F85EA222E968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4CC8E-82CF-4891-A2B2-15FB3F773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696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01FB9-9BF8-44A0-A39A-F85EA222E968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4CC8E-82CF-4891-A2B2-15FB3F773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8185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01FB9-9BF8-44A0-A39A-F85EA222E968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4CC8E-82CF-4891-A2B2-15FB3F773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9771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01FB9-9BF8-44A0-A39A-F85EA222E968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4CC8E-82CF-4891-A2B2-15FB3F773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12504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01FB9-9BF8-44A0-A39A-F85EA222E968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4CC8E-82CF-4891-A2B2-15FB3F773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4361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01FB9-9BF8-44A0-A39A-F85EA222E968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4CC8E-82CF-4891-A2B2-15FB3F773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50827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01FB9-9BF8-44A0-A39A-F85EA222E968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4CC8E-82CF-4891-A2B2-15FB3F773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71271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01FB9-9BF8-44A0-A39A-F85EA222E968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4CC8E-82CF-4891-A2B2-15FB3F773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54991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s://pxhere.com/en/photo/530679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60000"/>
            <a:lum/>
            <a:extLst>
              <a:ext uri="{837473B0-CC2E-450A-ABE3-18F120FF3D39}">
                <a1611:picAttrSrcUrl xmlns:a1611="http://schemas.microsoft.com/office/drawing/2016/11/main" r:id="rId14"/>
              </a:ext>
            </a:extLst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001FB9-9BF8-44A0-A39A-F85EA222E968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4CC8E-82CF-4891-A2B2-15FB3F773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420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Diagonal Corners Rounded 9">
            <a:extLst>
              <a:ext uri="{FF2B5EF4-FFF2-40B4-BE49-F238E27FC236}">
                <a16:creationId xmlns:a16="http://schemas.microsoft.com/office/drawing/2014/main" id="{5C172DCA-1778-D614-2F95-62C08A3C2B1C}"/>
              </a:ext>
            </a:extLst>
          </p:cNvPr>
          <p:cNvSpPr/>
          <p:nvPr/>
        </p:nvSpPr>
        <p:spPr>
          <a:xfrm>
            <a:off x="830580" y="140860"/>
            <a:ext cx="8348289" cy="860073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2775404-164F-4D65-90E2-619DE39639D9}"/>
              </a:ext>
            </a:extLst>
          </p:cNvPr>
          <p:cNvSpPr/>
          <p:nvPr/>
        </p:nvSpPr>
        <p:spPr>
          <a:xfrm>
            <a:off x="124344" y="140860"/>
            <a:ext cx="9566452" cy="502702"/>
          </a:xfrm>
          <a:prstGeom prst="rect">
            <a:avLst/>
          </a:prstGeom>
          <a:noFill/>
        </p:spPr>
        <p:txBody>
          <a:bodyPr wrap="square" lIns="132080" tIns="66040" rIns="132080" bIns="66040">
            <a:spAutoFit/>
          </a:bodyPr>
          <a:lstStyle/>
          <a:p>
            <a:pPr algn="ctr"/>
            <a:r>
              <a:rPr lang="en-US" sz="2400" b="1" dirty="0">
                <a:ln w="19050">
                  <a:solidFill>
                    <a:schemeClr val="accent6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MUSIC Long Term Plan</a:t>
            </a:r>
            <a:endParaRPr lang="en-US" sz="1600" b="1" dirty="0">
              <a:ln w="19050">
                <a:solidFill>
                  <a:schemeClr val="accent6">
                    <a:lumMod val="40000"/>
                    <a:lumOff val="6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6D621AA-748C-39D3-21E9-27B1014D49E6}"/>
              </a:ext>
            </a:extLst>
          </p:cNvPr>
          <p:cNvSpPr/>
          <p:nvPr/>
        </p:nvSpPr>
        <p:spPr>
          <a:xfrm>
            <a:off x="173861" y="1144946"/>
            <a:ext cx="9516935" cy="5572194"/>
          </a:xfrm>
          <a:prstGeom prst="roundRect">
            <a:avLst>
              <a:gd name="adj" fmla="val 8509"/>
            </a:avLst>
          </a:prstGeom>
          <a:ln w="38100">
            <a:prstDash val="lgDash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endParaRPr lang="en-US" sz="1517" b="1" u="sng" dirty="0"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357DBA7-8779-C7CD-5273-9BE96A8876BD}"/>
              </a:ext>
            </a:extLst>
          </p:cNvPr>
          <p:cNvSpPr txBox="1"/>
          <p:nvPr/>
        </p:nvSpPr>
        <p:spPr>
          <a:xfrm>
            <a:off x="1985308" y="539268"/>
            <a:ext cx="5844523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1200" b="1" dirty="0">
                <a:solidFill>
                  <a:schemeClr val="bg1"/>
                </a:solidFill>
                <a:latin typeface="Cavolini" panose="03000502040302020204" pitchFamily="66" charset="0"/>
                <a:ea typeface="Tahoma" panose="020B0604030504040204" pitchFamily="34" charset="0"/>
                <a:cs typeface="Cavolini" panose="03000502040302020204" pitchFamily="66" charset="0"/>
              </a:rPr>
              <a:t>Together we love, learn and flourish</a:t>
            </a:r>
          </a:p>
          <a:p>
            <a:pPr algn="ctr"/>
            <a:r>
              <a:rPr lang="en-GB" sz="1200" i="1" dirty="0">
                <a:solidFill>
                  <a:schemeClr val="bg1"/>
                </a:solidFill>
                <a:latin typeface="Cavolini" panose="03000502040302020204" pitchFamily="66" charset="0"/>
                <a:ea typeface="Tahoma" panose="020B0604030504040204" pitchFamily="34" charset="0"/>
                <a:cs typeface="Cavolini" panose="03000502040302020204" pitchFamily="66" charset="0"/>
              </a:rPr>
              <a:t>‘Let all you do be done with love’ 1 Corinthians 16:14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51C0D42B-8698-C480-F748-75BA22B60D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8251570"/>
              </p:ext>
            </p:extLst>
          </p:nvPr>
        </p:nvGraphicFramePr>
        <p:xfrm>
          <a:off x="383539" y="1277421"/>
          <a:ext cx="9138925" cy="4021076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841712">
                  <a:extLst>
                    <a:ext uri="{9D8B030D-6E8A-4147-A177-3AD203B41FA5}">
                      <a16:colId xmlns:a16="http://schemas.microsoft.com/office/drawing/2014/main" val="3313742726"/>
                    </a:ext>
                  </a:extLst>
                </a:gridCol>
                <a:gridCol w="613709">
                  <a:extLst>
                    <a:ext uri="{9D8B030D-6E8A-4147-A177-3AD203B41FA5}">
                      <a16:colId xmlns:a16="http://schemas.microsoft.com/office/drawing/2014/main" val="2082106246"/>
                    </a:ext>
                  </a:extLst>
                </a:gridCol>
                <a:gridCol w="1280584">
                  <a:extLst>
                    <a:ext uri="{9D8B030D-6E8A-4147-A177-3AD203B41FA5}">
                      <a16:colId xmlns:a16="http://schemas.microsoft.com/office/drawing/2014/main" val="2270564521"/>
                    </a:ext>
                  </a:extLst>
                </a:gridCol>
                <a:gridCol w="1280584">
                  <a:extLst>
                    <a:ext uri="{9D8B030D-6E8A-4147-A177-3AD203B41FA5}">
                      <a16:colId xmlns:a16="http://schemas.microsoft.com/office/drawing/2014/main" val="2673813063"/>
                    </a:ext>
                  </a:extLst>
                </a:gridCol>
                <a:gridCol w="1280584">
                  <a:extLst>
                    <a:ext uri="{9D8B030D-6E8A-4147-A177-3AD203B41FA5}">
                      <a16:colId xmlns:a16="http://schemas.microsoft.com/office/drawing/2014/main" val="3708650124"/>
                    </a:ext>
                  </a:extLst>
                </a:gridCol>
                <a:gridCol w="1280584">
                  <a:extLst>
                    <a:ext uri="{9D8B030D-6E8A-4147-A177-3AD203B41FA5}">
                      <a16:colId xmlns:a16="http://schemas.microsoft.com/office/drawing/2014/main" val="1208788616"/>
                    </a:ext>
                  </a:extLst>
                </a:gridCol>
                <a:gridCol w="1280584">
                  <a:extLst>
                    <a:ext uri="{9D8B030D-6E8A-4147-A177-3AD203B41FA5}">
                      <a16:colId xmlns:a16="http://schemas.microsoft.com/office/drawing/2014/main" val="118893745"/>
                    </a:ext>
                  </a:extLst>
                </a:gridCol>
                <a:gridCol w="1280584">
                  <a:extLst>
                    <a:ext uri="{9D8B030D-6E8A-4147-A177-3AD203B41FA5}">
                      <a16:colId xmlns:a16="http://schemas.microsoft.com/office/drawing/2014/main" val="2272055557"/>
                    </a:ext>
                  </a:extLst>
                </a:gridCol>
              </a:tblGrid>
              <a:tr h="256739">
                <a:tc gridSpan="8"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LONG TERM PLAN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3833592"/>
                  </a:ext>
                </a:extLst>
              </a:tr>
              <a:tr h="205939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Year groups</a:t>
                      </a:r>
                      <a:endParaRPr lang="en-GB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Cycle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Autumn 1</a:t>
                      </a:r>
                      <a:endParaRPr lang="en-GB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Autumn 2</a:t>
                      </a:r>
                      <a:endParaRPr lang="en-GB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Spring 1</a:t>
                      </a:r>
                      <a:endParaRPr lang="en-GB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Spring 2</a:t>
                      </a:r>
                      <a:endParaRPr lang="en-GB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Summer 1</a:t>
                      </a:r>
                      <a:endParaRPr lang="en-GB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Summer 2</a:t>
                      </a:r>
                      <a:endParaRPr lang="en-GB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40633212"/>
                  </a:ext>
                </a:extLst>
              </a:tr>
              <a:tr h="549276">
                <a:tc rowSpan="2"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EYFS</a:t>
                      </a:r>
                      <a:endParaRPr lang="en-GB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kern="100" dirty="0">
                        <a:effectLst/>
                        <a:latin typeface="Cavolini" panose="03000502040302020204" pitchFamily="66" charset="0"/>
                        <a:ea typeface="Calibri" panose="020F050202020403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kern="100" dirty="0">
                          <a:effectLst/>
                          <a:latin typeface="Cavolini" panose="03000502040302020204" pitchFamily="66" charset="0"/>
                          <a:ea typeface="Calibri" panose="020F0502020204030204" pitchFamily="34" charset="0"/>
                          <a:cs typeface="Cavolini" panose="03000502040302020204" pitchFamily="66" charset="0"/>
                        </a:rPr>
                        <a:t>Exploring Sound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kern="100" dirty="0">
                        <a:effectLst/>
                        <a:latin typeface="Cavolini" panose="03000502040302020204" pitchFamily="66" charset="0"/>
                        <a:ea typeface="Calibri" panose="020F050202020403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kern="100" dirty="0">
                          <a:effectLst/>
                          <a:latin typeface="Cavolini" panose="03000502040302020204" pitchFamily="66" charset="0"/>
                          <a:ea typeface="Calibri" panose="020F0502020204030204" pitchFamily="34" charset="0"/>
                          <a:cs typeface="Cavolini" panose="03000502040302020204" pitchFamily="66" charset="0"/>
                        </a:rPr>
                        <a:t>Celebration Music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kern="100" dirty="0">
                        <a:effectLst/>
                        <a:latin typeface="Cavolini" panose="03000502040302020204" pitchFamily="66" charset="0"/>
                        <a:ea typeface="Calibri" panose="020F0502020204030204" pitchFamily="34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kern="100" dirty="0">
                        <a:effectLst/>
                        <a:latin typeface="Cavolini" panose="03000502040302020204" pitchFamily="66" charset="0"/>
                        <a:ea typeface="Calibri" panose="020F050202020403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kern="100" dirty="0">
                          <a:effectLst/>
                          <a:latin typeface="Cavolini" panose="03000502040302020204" pitchFamily="66" charset="0"/>
                          <a:ea typeface="Calibri" panose="020F0502020204030204" pitchFamily="34" charset="0"/>
                          <a:cs typeface="Cavolini" panose="03000502040302020204" pitchFamily="66" charset="0"/>
                        </a:rPr>
                        <a:t>Music &amp; Movement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kern="100" dirty="0">
                        <a:effectLst/>
                        <a:latin typeface="Cavolini" panose="03000502040302020204" pitchFamily="66" charset="0"/>
                        <a:ea typeface="Calibri" panose="020F050202020403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kern="100" dirty="0">
                          <a:effectLst/>
                          <a:latin typeface="Cavolini" panose="03000502040302020204" pitchFamily="66" charset="0"/>
                          <a:ea typeface="Calibri" panose="020F0502020204030204" pitchFamily="34" charset="0"/>
                          <a:cs typeface="Cavolini" panose="03000502040302020204" pitchFamily="66" charset="0"/>
                        </a:rPr>
                        <a:t>Musical Stories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kern="100" dirty="0">
                        <a:effectLst/>
                        <a:latin typeface="Cavolini" panose="03000502040302020204" pitchFamily="66" charset="0"/>
                        <a:ea typeface="Calibri" panose="020F050202020403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kern="100" dirty="0">
                          <a:effectLst/>
                          <a:latin typeface="Cavolini" panose="03000502040302020204" pitchFamily="66" charset="0"/>
                          <a:ea typeface="Calibri" panose="020F0502020204030204" pitchFamily="34" charset="0"/>
                          <a:cs typeface="Cavolini" panose="03000502040302020204" pitchFamily="66" charset="0"/>
                        </a:rPr>
                        <a:t>Transport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kern="100" dirty="0">
                        <a:effectLst/>
                        <a:latin typeface="Cavolini" panose="03000502040302020204" pitchFamily="66" charset="0"/>
                        <a:ea typeface="Calibri" panose="020F050202020403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kern="100" dirty="0">
                          <a:effectLst/>
                          <a:latin typeface="Cavolini" panose="03000502040302020204" pitchFamily="66" charset="0"/>
                          <a:ea typeface="Calibri" panose="020F0502020204030204" pitchFamily="34" charset="0"/>
                          <a:cs typeface="Cavolini" panose="03000502040302020204" pitchFamily="66" charset="0"/>
                        </a:rPr>
                        <a:t>Big Band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94014120"/>
                  </a:ext>
                </a:extLst>
              </a:tr>
              <a:tr h="549276"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kern="100" dirty="0">
                          <a:effectLst/>
                          <a:latin typeface="Cavolini" panose="03000502040302020204" pitchFamily="66" charset="0"/>
                          <a:ea typeface="Calibri" panose="020F0502020204030204" pitchFamily="34" charset="0"/>
                          <a:cs typeface="Cavolini" panose="03000502040302020204" pitchFamily="66" charset="0"/>
                        </a:rPr>
                        <a:t>*As in Cycle A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kern="100" dirty="0">
                        <a:effectLst/>
                        <a:latin typeface="Cavolini" panose="03000502040302020204" pitchFamily="66" charset="0"/>
                        <a:ea typeface="Calibri" panose="020F050202020403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kern="100" dirty="0">
                        <a:effectLst/>
                        <a:latin typeface="Cavolini" panose="03000502040302020204" pitchFamily="66" charset="0"/>
                        <a:ea typeface="Calibri" panose="020F0502020204030204" pitchFamily="34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kern="100" dirty="0">
                        <a:effectLst/>
                        <a:latin typeface="Cavolini" panose="03000502040302020204" pitchFamily="66" charset="0"/>
                        <a:ea typeface="Calibri" panose="020F0502020204030204" pitchFamily="34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kern="100" dirty="0">
                        <a:effectLst/>
                        <a:latin typeface="Cavolini" panose="03000502040302020204" pitchFamily="66" charset="0"/>
                        <a:ea typeface="Calibri" panose="020F0502020204030204" pitchFamily="34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kern="100" dirty="0">
                        <a:effectLst/>
                        <a:latin typeface="Cavolini" panose="03000502040302020204" pitchFamily="66" charset="0"/>
                        <a:ea typeface="Calibri" panose="020F0502020204030204" pitchFamily="34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kern="100" dirty="0">
                        <a:effectLst/>
                        <a:latin typeface="Cavolini" panose="03000502040302020204" pitchFamily="66" charset="0"/>
                        <a:ea typeface="Calibri" panose="020F0502020204030204" pitchFamily="34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kern="100" dirty="0">
                        <a:effectLst/>
                        <a:latin typeface="Cavolini" panose="03000502040302020204" pitchFamily="66" charset="0"/>
                        <a:ea typeface="Calibri" panose="020F0502020204030204" pitchFamily="34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452583"/>
                  </a:ext>
                </a:extLst>
              </a:tr>
              <a:tr h="549276">
                <a:tc rowSpan="2"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Year 1&amp;2</a:t>
                      </a:r>
                      <a:endParaRPr lang="en-GB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kern="100" dirty="0">
                        <a:effectLst/>
                        <a:latin typeface="Cavolini" panose="03000502040302020204" pitchFamily="66" charset="0"/>
                        <a:ea typeface="Calibri" panose="020F050202020403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kern="100" dirty="0">
                          <a:effectLst/>
                          <a:latin typeface="Cavolini" panose="03000502040302020204" pitchFamily="66" charset="0"/>
                          <a:ea typeface="Calibri" panose="020F0502020204030204" pitchFamily="34" charset="0"/>
                          <a:cs typeface="Cavolini" panose="03000502040302020204" pitchFamily="66" charset="0"/>
                        </a:rPr>
                        <a:t>Dynamics – Seaside theme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kern="100" dirty="0">
                        <a:effectLst/>
                        <a:latin typeface="Cavolini" panose="03000502040302020204" pitchFamily="66" charset="0"/>
                        <a:ea typeface="Calibri" panose="020F0502020204030204" pitchFamily="34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kern="100" dirty="0">
                        <a:effectLst/>
                        <a:latin typeface="Cavolini" panose="03000502040302020204" pitchFamily="66" charset="0"/>
                        <a:ea typeface="Calibri" panose="020F050202020403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kern="100" dirty="0">
                          <a:effectLst/>
                          <a:latin typeface="Cavolini" panose="03000502040302020204" pitchFamily="66" charset="0"/>
                          <a:ea typeface="Calibri" panose="020F0502020204030204" pitchFamily="34" charset="0"/>
                          <a:cs typeface="Cavolini" panose="03000502040302020204" pitchFamily="66" charset="0"/>
                        </a:rPr>
                        <a:t>Sound Patterns - Fairytales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kern="100" dirty="0">
                        <a:effectLst/>
                        <a:latin typeface="Cavolini" panose="03000502040302020204" pitchFamily="66" charset="0"/>
                        <a:ea typeface="Calibri" panose="020F050202020403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kern="100" dirty="0">
                          <a:effectLst/>
                          <a:latin typeface="Cavolini" panose="03000502040302020204" pitchFamily="66" charset="0"/>
                          <a:ea typeface="Calibri" panose="020F0502020204030204" pitchFamily="34" charset="0"/>
                          <a:cs typeface="Cavolini" panose="03000502040302020204" pitchFamily="66" charset="0"/>
                        </a:rPr>
                        <a:t>Call &amp; Response - Animals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kern="100" dirty="0">
                        <a:effectLst/>
                        <a:latin typeface="Cavolini" panose="03000502040302020204" pitchFamily="66" charset="0"/>
                        <a:ea typeface="Calibri" panose="020F050202020403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kern="100" dirty="0">
                          <a:effectLst/>
                          <a:latin typeface="Cavolini" panose="03000502040302020204" pitchFamily="66" charset="0"/>
                          <a:ea typeface="Calibri" panose="020F0502020204030204" pitchFamily="34" charset="0"/>
                          <a:cs typeface="Cavolini" panose="03000502040302020204" pitchFamily="66" charset="0"/>
                        </a:rPr>
                        <a:t>Musical Symbols – Under the Sea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kern="100" dirty="0">
                        <a:effectLst/>
                        <a:latin typeface="Cavolini" panose="03000502040302020204" pitchFamily="66" charset="0"/>
                        <a:ea typeface="Calibri" panose="020F050202020403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kern="100" dirty="0">
                          <a:effectLst/>
                          <a:latin typeface="Cavolini" panose="03000502040302020204" pitchFamily="66" charset="0"/>
                          <a:ea typeface="Calibri" panose="020F0502020204030204" pitchFamily="34" charset="0"/>
                          <a:cs typeface="Cavolini" panose="03000502040302020204" pitchFamily="66" charset="0"/>
                        </a:rPr>
                        <a:t>Contrasting Dynamics - Space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kern="100" dirty="0">
                        <a:effectLst/>
                        <a:latin typeface="Cavolini" panose="03000502040302020204" pitchFamily="66" charset="0"/>
                        <a:ea typeface="Calibri" panose="020F050202020403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kern="100" dirty="0">
                          <a:effectLst/>
                          <a:latin typeface="Cavolini" panose="03000502040302020204" pitchFamily="66" charset="0"/>
                          <a:ea typeface="Calibri" panose="020F0502020204030204" pitchFamily="34" charset="0"/>
                          <a:cs typeface="Cavolini" panose="03000502040302020204" pitchFamily="66" charset="0"/>
                        </a:rPr>
                        <a:t>Structure – Myths &amp; Legends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27865190"/>
                  </a:ext>
                </a:extLst>
              </a:tr>
              <a:tr h="549276"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dirty="0">
                          <a:effectLst/>
                          <a:latin typeface="Cavolini" panose="03000502040302020204" pitchFamily="66" charset="0"/>
                          <a:ea typeface="Tahoma" panose="020B0604030504040204" pitchFamily="34" charset="0"/>
                          <a:cs typeface="Cavolini" panose="03000502040302020204" pitchFamily="66" charset="0"/>
                        </a:rPr>
                        <a:t>Keeping the Pulse – My Favourite Things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dirty="0">
                        <a:effectLst/>
                        <a:latin typeface="Cavolini" panose="03000502040302020204" pitchFamily="66" charset="0"/>
                        <a:ea typeface="Tahoma" panose="020B060403050404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dirty="0">
                          <a:effectLst/>
                          <a:latin typeface="Cavolini" panose="03000502040302020204" pitchFamily="66" charset="0"/>
                          <a:ea typeface="Tahoma" panose="020B0604030504040204" pitchFamily="34" charset="0"/>
                          <a:cs typeface="Cavolini" panose="03000502040302020204" pitchFamily="66" charset="0"/>
                        </a:rPr>
                        <a:t>Tempo – Snail &amp; Mouse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dirty="0">
                        <a:effectLst/>
                        <a:latin typeface="Cavolini" panose="03000502040302020204" pitchFamily="66" charset="0"/>
                        <a:ea typeface="Tahoma" panose="020B060403050404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dirty="0">
                          <a:effectLst/>
                          <a:latin typeface="Cavolini" panose="03000502040302020204" pitchFamily="66" charset="0"/>
                          <a:ea typeface="Tahoma" panose="020B0604030504040204" pitchFamily="34" charset="0"/>
                          <a:cs typeface="Cavolini" panose="03000502040302020204" pitchFamily="66" charset="0"/>
                        </a:rPr>
                        <a:t>Pitch - Superheroes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dirty="0">
                        <a:effectLst/>
                        <a:latin typeface="Cavolini" panose="03000502040302020204" pitchFamily="66" charset="0"/>
                        <a:ea typeface="Tahoma" panose="020B060403050404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dirty="0">
                          <a:effectLst/>
                          <a:latin typeface="Cavolini" panose="03000502040302020204" pitchFamily="66" charset="0"/>
                          <a:ea typeface="Tahoma" panose="020B0604030504040204" pitchFamily="34" charset="0"/>
                          <a:cs typeface="Cavolini" panose="03000502040302020204" pitchFamily="66" charset="0"/>
                        </a:rPr>
                        <a:t>Instruments – Musical Storytelling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dirty="0">
                        <a:effectLst/>
                        <a:latin typeface="Cavolini" panose="03000502040302020204" pitchFamily="66" charset="0"/>
                        <a:ea typeface="Tahoma" panose="020B060403050404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dirty="0">
                          <a:effectLst/>
                          <a:latin typeface="Cavolini" panose="03000502040302020204" pitchFamily="66" charset="0"/>
                          <a:ea typeface="Tahoma" panose="020B0604030504040204" pitchFamily="34" charset="0"/>
                          <a:cs typeface="Cavolini" panose="03000502040302020204" pitchFamily="66" charset="0"/>
                        </a:rPr>
                        <a:t>Singing – On this Island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dirty="0">
                        <a:effectLst/>
                        <a:latin typeface="Cavolini" panose="03000502040302020204" pitchFamily="66" charset="0"/>
                        <a:ea typeface="Tahoma" panose="020B060403050404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dirty="0">
                          <a:effectLst/>
                          <a:latin typeface="Cavolini" panose="03000502040302020204" pitchFamily="66" charset="0"/>
                          <a:ea typeface="Tahoma" panose="020B0604030504040204" pitchFamily="34" charset="0"/>
                          <a:cs typeface="Cavolini" panose="03000502040302020204" pitchFamily="66" charset="0"/>
                        </a:rPr>
                        <a:t>Pitch – Musical Me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72445439"/>
                  </a:ext>
                </a:extLst>
              </a:tr>
            </a:tbl>
          </a:graphicData>
        </a:graphic>
      </p:graphicFrame>
      <p:sp>
        <p:nvSpPr>
          <p:cNvPr id="2" name="Arrow: Right 1">
            <a:extLst>
              <a:ext uri="{FF2B5EF4-FFF2-40B4-BE49-F238E27FC236}">
                <a16:creationId xmlns:a16="http://schemas.microsoft.com/office/drawing/2014/main" id="{99590771-0530-4420-95E9-BDD7C123D439}"/>
              </a:ext>
            </a:extLst>
          </p:cNvPr>
          <p:cNvSpPr/>
          <p:nvPr/>
        </p:nvSpPr>
        <p:spPr>
          <a:xfrm>
            <a:off x="2915728" y="3114890"/>
            <a:ext cx="5719314" cy="457200"/>
          </a:xfrm>
          <a:prstGeom prst="rightArrow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43659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911DE5-6F2B-F13F-60E3-BAE3B226A7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Diagonal Corners Rounded 9">
            <a:extLst>
              <a:ext uri="{FF2B5EF4-FFF2-40B4-BE49-F238E27FC236}">
                <a16:creationId xmlns:a16="http://schemas.microsoft.com/office/drawing/2014/main" id="{D570E865-C93C-4C2D-5F40-6D9372DE3742}"/>
              </a:ext>
            </a:extLst>
          </p:cNvPr>
          <p:cNvSpPr/>
          <p:nvPr/>
        </p:nvSpPr>
        <p:spPr>
          <a:xfrm>
            <a:off x="830580" y="140860"/>
            <a:ext cx="8348289" cy="860073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115B9CC-045B-CD09-D81B-7ACFB720BE5C}"/>
              </a:ext>
            </a:extLst>
          </p:cNvPr>
          <p:cNvSpPr/>
          <p:nvPr/>
        </p:nvSpPr>
        <p:spPr>
          <a:xfrm>
            <a:off x="124344" y="140860"/>
            <a:ext cx="9566452" cy="502702"/>
          </a:xfrm>
          <a:prstGeom prst="rect">
            <a:avLst/>
          </a:prstGeom>
          <a:noFill/>
        </p:spPr>
        <p:txBody>
          <a:bodyPr wrap="square" lIns="132080" tIns="66040" rIns="132080" bIns="66040">
            <a:spAutoFit/>
          </a:bodyPr>
          <a:lstStyle/>
          <a:p>
            <a:pPr algn="ctr"/>
            <a:r>
              <a:rPr lang="en-US" sz="2400" b="1" dirty="0">
                <a:ln w="19050">
                  <a:solidFill>
                    <a:schemeClr val="accent6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MUSIC Long Term Plan</a:t>
            </a:r>
            <a:endParaRPr lang="en-US" sz="1600" b="1" dirty="0">
              <a:ln w="19050">
                <a:solidFill>
                  <a:schemeClr val="accent6">
                    <a:lumMod val="40000"/>
                    <a:lumOff val="6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1291968-5838-03E1-A0B3-8B3F69579030}"/>
              </a:ext>
            </a:extLst>
          </p:cNvPr>
          <p:cNvSpPr/>
          <p:nvPr/>
        </p:nvSpPr>
        <p:spPr>
          <a:xfrm>
            <a:off x="173861" y="1144946"/>
            <a:ext cx="9516935" cy="5572194"/>
          </a:xfrm>
          <a:prstGeom prst="roundRect">
            <a:avLst>
              <a:gd name="adj" fmla="val 8509"/>
            </a:avLst>
          </a:prstGeom>
          <a:ln w="38100">
            <a:prstDash val="lgDash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endParaRPr lang="en-US" sz="1517" b="1" u="sng" dirty="0"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623E918-5DB1-9871-782B-131CAF38455D}"/>
              </a:ext>
            </a:extLst>
          </p:cNvPr>
          <p:cNvSpPr txBox="1"/>
          <p:nvPr/>
        </p:nvSpPr>
        <p:spPr>
          <a:xfrm>
            <a:off x="1985308" y="539268"/>
            <a:ext cx="5844523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1200" b="1" dirty="0">
                <a:solidFill>
                  <a:schemeClr val="bg1"/>
                </a:solidFill>
                <a:latin typeface="Cavolini" panose="03000502040302020204" pitchFamily="66" charset="0"/>
                <a:ea typeface="Tahoma" panose="020B0604030504040204" pitchFamily="34" charset="0"/>
                <a:cs typeface="Cavolini" panose="03000502040302020204" pitchFamily="66" charset="0"/>
              </a:rPr>
              <a:t>Together we love, learn and flourish</a:t>
            </a:r>
          </a:p>
          <a:p>
            <a:pPr algn="ctr"/>
            <a:r>
              <a:rPr lang="en-GB" sz="1200" i="1" dirty="0">
                <a:solidFill>
                  <a:schemeClr val="bg1"/>
                </a:solidFill>
                <a:latin typeface="Cavolini" panose="03000502040302020204" pitchFamily="66" charset="0"/>
                <a:ea typeface="Tahoma" panose="020B0604030504040204" pitchFamily="34" charset="0"/>
                <a:cs typeface="Cavolini" panose="03000502040302020204" pitchFamily="66" charset="0"/>
              </a:rPr>
              <a:t>‘Let all you do be done with love’ 1 Corinthians 16:14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7DC95A8-319F-8705-2522-50E7C86393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3147082"/>
              </p:ext>
            </p:extLst>
          </p:nvPr>
        </p:nvGraphicFramePr>
        <p:xfrm>
          <a:off x="383539" y="1277420"/>
          <a:ext cx="9116060" cy="467133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839606">
                  <a:extLst>
                    <a:ext uri="{9D8B030D-6E8A-4147-A177-3AD203B41FA5}">
                      <a16:colId xmlns:a16="http://schemas.microsoft.com/office/drawing/2014/main" val="3313742726"/>
                    </a:ext>
                  </a:extLst>
                </a:gridCol>
                <a:gridCol w="612174">
                  <a:extLst>
                    <a:ext uri="{9D8B030D-6E8A-4147-A177-3AD203B41FA5}">
                      <a16:colId xmlns:a16="http://schemas.microsoft.com/office/drawing/2014/main" val="2082106246"/>
                    </a:ext>
                  </a:extLst>
                </a:gridCol>
                <a:gridCol w="1277380">
                  <a:extLst>
                    <a:ext uri="{9D8B030D-6E8A-4147-A177-3AD203B41FA5}">
                      <a16:colId xmlns:a16="http://schemas.microsoft.com/office/drawing/2014/main" val="2270564521"/>
                    </a:ext>
                  </a:extLst>
                </a:gridCol>
                <a:gridCol w="1277380">
                  <a:extLst>
                    <a:ext uri="{9D8B030D-6E8A-4147-A177-3AD203B41FA5}">
                      <a16:colId xmlns:a16="http://schemas.microsoft.com/office/drawing/2014/main" val="2673813063"/>
                    </a:ext>
                  </a:extLst>
                </a:gridCol>
                <a:gridCol w="1277380">
                  <a:extLst>
                    <a:ext uri="{9D8B030D-6E8A-4147-A177-3AD203B41FA5}">
                      <a16:colId xmlns:a16="http://schemas.microsoft.com/office/drawing/2014/main" val="3708650124"/>
                    </a:ext>
                  </a:extLst>
                </a:gridCol>
                <a:gridCol w="1277380">
                  <a:extLst>
                    <a:ext uri="{9D8B030D-6E8A-4147-A177-3AD203B41FA5}">
                      <a16:colId xmlns:a16="http://schemas.microsoft.com/office/drawing/2014/main" val="1208788616"/>
                    </a:ext>
                  </a:extLst>
                </a:gridCol>
                <a:gridCol w="1277380">
                  <a:extLst>
                    <a:ext uri="{9D8B030D-6E8A-4147-A177-3AD203B41FA5}">
                      <a16:colId xmlns:a16="http://schemas.microsoft.com/office/drawing/2014/main" val="118893745"/>
                    </a:ext>
                  </a:extLst>
                </a:gridCol>
                <a:gridCol w="1277380">
                  <a:extLst>
                    <a:ext uri="{9D8B030D-6E8A-4147-A177-3AD203B41FA5}">
                      <a16:colId xmlns:a16="http://schemas.microsoft.com/office/drawing/2014/main" val="2272055557"/>
                    </a:ext>
                  </a:extLst>
                </a:gridCol>
              </a:tblGrid>
              <a:tr h="388485">
                <a:tc gridSpan="8"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LONG TERM PLAN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3833592"/>
                  </a:ext>
                </a:extLst>
              </a:tr>
              <a:tr h="582728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Year groups</a:t>
                      </a:r>
                      <a:endParaRPr lang="en-GB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Cycle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Autumn 1</a:t>
                      </a:r>
                      <a:endParaRPr lang="en-GB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Autumn 2</a:t>
                      </a:r>
                      <a:endParaRPr lang="en-GB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Spring 1</a:t>
                      </a:r>
                      <a:endParaRPr lang="en-GB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Spring 2</a:t>
                      </a:r>
                      <a:endParaRPr lang="en-GB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Summer 1</a:t>
                      </a:r>
                      <a:endParaRPr lang="en-GB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Summer 2</a:t>
                      </a:r>
                      <a:endParaRPr lang="en-GB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40633212"/>
                  </a:ext>
                </a:extLst>
              </a:tr>
              <a:tr h="891382">
                <a:tc rowSpan="2"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Year 3&amp;4</a:t>
                      </a:r>
                      <a:endParaRPr lang="en-GB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kern="100" dirty="0">
                        <a:effectLst/>
                        <a:latin typeface="Cavolini" panose="03000502040302020204" pitchFamily="66" charset="0"/>
                        <a:ea typeface="Tahoma" panose="020B060403050404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kern="100" dirty="0">
                          <a:effectLst/>
                          <a:latin typeface="Cavolini" panose="03000502040302020204" pitchFamily="66" charset="0"/>
                          <a:ea typeface="Tahoma" panose="020B0604030504040204" pitchFamily="34" charset="0"/>
                          <a:cs typeface="Cavolini" panose="03000502040302020204" pitchFamily="66" charset="0"/>
                        </a:rPr>
                        <a:t>Creating Compositions in response to animations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kern="100" dirty="0">
                        <a:effectLst/>
                        <a:latin typeface="Cavolini" panose="03000502040302020204" pitchFamily="66" charset="0"/>
                        <a:ea typeface="Tahoma" panose="020B060403050404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kern="100" dirty="0">
                          <a:effectLst/>
                          <a:latin typeface="Cavolini" panose="03000502040302020204" pitchFamily="66" charset="0"/>
                          <a:ea typeface="Tahoma" panose="020B0604030504040204" pitchFamily="34" charset="0"/>
                          <a:cs typeface="Cavolini" panose="03000502040302020204" pitchFamily="66" charset="0"/>
                        </a:rPr>
                        <a:t>Rock &amp; Roll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kern="100" dirty="0">
                        <a:effectLst/>
                        <a:latin typeface="Cavolini" panose="03000502040302020204" pitchFamily="66" charset="0"/>
                        <a:ea typeface="Tahoma" panose="020B060403050404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kern="100" dirty="0">
                          <a:effectLst/>
                          <a:latin typeface="Cavolini" panose="03000502040302020204" pitchFamily="66" charset="0"/>
                          <a:ea typeface="Tahoma" panose="020B0604030504040204" pitchFamily="34" charset="0"/>
                          <a:cs typeface="Cavolini" panose="03000502040302020204" pitchFamily="66" charset="0"/>
                        </a:rPr>
                        <a:t>Ballads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kern="100" dirty="0">
                        <a:effectLst/>
                        <a:latin typeface="Cavolini" panose="03000502040302020204" pitchFamily="66" charset="0"/>
                        <a:ea typeface="Tahoma" panose="020B060403050404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kern="100" dirty="0">
                          <a:effectLst/>
                          <a:latin typeface="Cavolini" panose="03000502040302020204" pitchFamily="66" charset="0"/>
                          <a:ea typeface="Tahoma" panose="020B0604030504040204" pitchFamily="34" charset="0"/>
                          <a:cs typeface="Cavolini" panose="03000502040302020204" pitchFamily="66" charset="0"/>
                        </a:rPr>
                        <a:t>Haiku, Music &amp; Performance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kern="100" dirty="0">
                        <a:effectLst/>
                        <a:latin typeface="Cavolini" panose="03000502040302020204" pitchFamily="66" charset="0"/>
                        <a:ea typeface="Tahoma" panose="020B060403050404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kern="100" dirty="0">
                          <a:effectLst/>
                          <a:latin typeface="Cavolini" panose="03000502040302020204" pitchFamily="66" charset="0"/>
                          <a:ea typeface="Tahoma" panose="020B0604030504040204" pitchFamily="34" charset="0"/>
                          <a:cs typeface="Cavolini" panose="03000502040302020204" pitchFamily="66" charset="0"/>
                        </a:rPr>
                        <a:t>Changes in pitch, tempo &amp; dynamics - Rivers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kern="100" dirty="0">
                        <a:effectLst/>
                        <a:latin typeface="Cavolini" panose="03000502040302020204" pitchFamily="66" charset="0"/>
                        <a:ea typeface="Tahoma" panose="020B060403050404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kern="100" dirty="0">
                          <a:effectLst/>
                          <a:latin typeface="Cavolini" panose="03000502040302020204" pitchFamily="66" charset="0"/>
                          <a:ea typeface="Tahoma" panose="020B0604030504040204" pitchFamily="34" charset="0"/>
                          <a:cs typeface="Cavolini" panose="03000502040302020204" pitchFamily="66" charset="0"/>
                        </a:rPr>
                        <a:t>Samba and Carnival sounds /instruments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96107414"/>
                  </a:ext>
                </a:extLst>
              </a:tr>
              <a:tr h="750498"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dirty="0">
                        <a:effectLst/>
                        <a:latin typeface="Cavolini" panose="03000502040302020204" pitchFamily="66" charset="0"/>
                        <a:ea typeface="Tahoma" panose="020B060403050404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dirty="0">
                          <a:effectLst/>
                          <a:latin typeface="Cavolini" panose="03000502040302020204" pitchFamily="66" charset="0"/>
                          <a:ea typeface="Tahoma" panose="020B0604030504040204" pitchFamily="34" charset="0"/>
                          <a:cs typeface="Cavolini" panose="03000502040302020204" pitchFamily="66" charset="0"/>
                        </a:rPr>
                        <a:t>South Africa – Instrumental lessons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dirty="0">
                        <a:effectLst/>
                        <a:latin typeface="Cavolini" panose="03000502040302020204" pitchFamily="66" charset="0"/>
                        <a:ea typeface="Tahoma" panose="020B060403050404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dirty="0">
                          <a:effectLst/>
                          <a:latin typeface="Cavolini" panose="03000502040302020204" pitchFamily="66" charset="0"/>
                          <a:ea typeface="Tahoma" panose="020B0604030504040204" pitchFamily="34" charset="0"/>
                          <a:cs typeface="Cavolini" panose="03000502040302020204" pitchFamily="66" charset="0"/>
                        </a:rPr>
                        <a:t>Developing singing techniques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dirty="0">
                        <a:effectLst/>
                        <a:latin typeface="Cavolini" panose="03000502040302020204" pitchFamily="66" charset="0"/>
                        <a:ea typeface="Tahoma" panose="020B060403050404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dirty="0">
                          <a:effectLst/>
                          <a:latin typeface="Cavolini" panose="03000502040302020204" pitchFamily="66" charset="0"/>
                          <a:ea typeface="Tahoma" panose="020B0604030504040204" pitchFamily="34" charset="0"/>
                          <a:cs typeface="Cavolini" panose="03000502040302020204" pitchFamily="66" charset="0"/>
                        </a:rPr>
                        <a:t>Caribbean – Instrument lessons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dirty="0">
                        <a:effectLst/>
                        <a:latin typeface="Cavolini" panose="03000502040302020204" pitchFamily="66" charset="0"/>
                        <a:ea typeface="Tahoma" panose="020B060403050404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dirty="0">
                          <a:effectLst/>
                          <a:latin typeface="Cavolini" panose="03000502040302020204" pitchFamily="66" charset="0"/>
                          <a:ea typeface="Tahoma" panose="020B0604030504040204" pitchFamily="34" charset="0"/>
                          <a:cs typeface="Cavolini" panose="03000502040302020204" pitchFamily="66" charset="0"/>
                        </a:rPr>
                        <a:t>Body &amp; Tuned Percussion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dirty="0">
                        <a:effectLst/>
                        <a:latin typeface="Cavolini" panose="03000502040302020204" pitchFamily="66" charset="0"/>
                        <a:ea typeface="Tahoma" panose="020B060403050404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dirty="0">
                          <a:effectLst/>
                          <a:latin typeface="Cavolini" panose="03000502040302020204" pitchFamily="66" charset="0"/>
                          <a:ea typeface="Tahoma" panose="020B0604030504040204" pitchFamily="34" charset="0"/>
                          <a:cs typeface="Cavolini" panose="03000502040302020204" pitchFamily="66" charset="0"/>
                        </a:rPr>
                        <a:t>Jazz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dirty="0">
                        <a:effectLst/>
                        <a:latin typeface="Cavolini" panose="03000502040302020204" pitchFamily="66" charset="0"/>
                        <a:ea typeface="Tahoma" panose="020B060403050404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dirty="0">
                          <a:effectLst/>
                          <a:latin typeface="Cavolini" panose="03000502040302020204" pitchFamily="66" charset="0"/>
                          <a:ea typeface="Tahoma" panose="020B0604030504040204" pitchFamily="34" charset="0"/>
                          <a:cs typeface="Cavolini" panose="03000502040302020204" pitchFamily="66" charset="0"/>
                        </a:rPr>
                        <a:t>Adapting and transposing motifs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dirty="0">
                        <a:effectLst/>
                        <a:latin typeface="Cavolini" panose="03000502040302020204" pitchFamily="66" charset="0"/>
                        <a:ea typeface="Tahoma" panose="020B0604030504040204" pitchFamily="34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00813103"/>
                  </a:ext>
                </a:extLst>
              </a:tr>
              <a:tr h="807119">
                <a:tc rowSpan="2"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Year 5&amp;6</a:t>
                      </a:r>
                      <a:endParaRPr lang="en-GB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kern="100" dirty="0">
                        <a:effectLst/>
                        <a:latin typeface="Cavolini" panose="03000502040302020204" pitchFamily="66" charset="0"/>
                        <a:ea typeface="Tahoma" panose="020B060403050404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kern="100" dirty="0">
                          <a:effectLst/>
                          <a:latin typeface="Cavolini" panose="03000502040302020204" pitchFamily="66" charset="0"/>
                          <a:ea typeface="Tahoma" panose="020B0604030504040204" pitchFamily="34" charset="0"/>
                          <a:cs typeface="Cavolini" panose="03000502040302020204" pitchFamily="66" charset="0"/>
                        </a:rPr>
                        <a:t>Film Music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kern="100" dirty="0">
                        <a:effectLst/>
                        <a:latin typeface="Cavolini" panose="03000502040302020204" pitchFamily="66" charset="0"/>
                        <a:ea typeface="Tahoma" panose="020B060403050404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kern="100" dirty="0">
                          <a:effectLst/>
                          <a:latin typeface="Cavolini" panose="03000502040302020204" pitchFamily="66" charset="0"/>
                          <a:ea typeface="Tahoma" panose="020B0604030504040204" pitchFamily="34" charset="0"/>
                          <a:cs typeface="Cavolini" panose="03000502040302020204" pitchFamily="66" charset="0"/>
                        </a:rPr>
                        <a:t>Composition - Notation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kern="100" dirty="0">
                        <a:effectLst/>
                        <a:latin typeface="Cavolini" panose="03000502040302020204" pitchFamily="66" charset="0"/>
                        <a:ea typeface="Tahoma" panose="020B060403050404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kern="100" dirty="0">
                          <a:effectLst/>
                          <a:latin typeface="Cavolini" panose="03000502040302020204" pitchFamily="66" charset="0"/>
                          <a:ea typeface="Tahoma" panose="020B0604030504040204" pitchFamily="34" charset="0"/>
                          <a:cs typeface="Cavolini" panose="03000502040302020204" pitchFamily="66" charset="0"/>
                        </a:rPr>
                        <a:t>Musical Theatre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kern="100" dirty="0">
                        <a:effectLst/>
                        <a:latin typeface="Cavolini" panose="03000502040302020204" pitchFamily="66" charset="0"/>
                        <a:ea typeface="Tahoma" panose="020B060403050404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kern="100" dirty="0">
                          <a:effectLst/>
                          <a:latin typeface="Cavolini" panose="03000502040302020204" pitchFamily="66" charset="0"/>
                          <a:ea typeface="Tahoma" panose="020B0604030504040204" pitchFamily="34" charset="0"/>
                          <a:cs typeface="Cavolini" panose="03000502040302020204" pitchFamily="66" charset="0"/>
                        </a:rPr>
                        <a:t>Theme &amp; Variations – Pop Art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kern="100" dirty="0">
                        <a:effectLst/>
                        <a:latin typeface="Cavolini" panose="03000502040302020204" pitchFamily="66" charset="0"/>
                        <a:ea typeface="Tahoma" panose="020B060403050404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kern="100" dirty="0">
                          <a:effectLst/>
                          <a:latin typeface="Cavolini" panose="03000502040302020204" pitchFamily="66" charset="0"/>
                          <a:ea typeface="Tahoma" panose="020B0604030504040204" pitchFamily="34" charset="0"/>
                          <a:cs typeface="Cavolini" panose="03000502040302020204" pitchFamily="66" charset="0"/>
                        </a:rPr>
                        <a:t>Songs of World War 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kern="100" dirty="0">
                        <a:effectLst/>
                        <a:latin typeface="Cavolini" panose="03000502040302020204" pitchFamily="66" charset="0"/>
                        <a:ea typeface="Tahoma" panose="020B060403050404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kern="100" dirty="0">
                          <a:effectLst/>
                          <a:latin typeface="Cavolini" panose="03000502040302020204" pitchFamily="66" charset="0"/>
                          <a:ea typeface="Tahoma" panose="020B0604030504040204" pitchFamily="34" charset="0"/>
                          <a:cs typeface="Cavolini" panose="03000502040302020204" pitchFamily="66" charset="0"/>
                        </a:rPr>
                        <a:t>Big Band Performance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9615977"/>
                  </a:ext>
                </a:extLst>
              </a:tr>
              <a:tr h="794776"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dirty="0">
                        <a:effectLst/>
                        <a:latin typeface="Cavolini" panose="03000502040302020204" pitchFamily="66" charset="0"/>
                        <a:ea typeface="Tahoma" panose="020B060403050404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dirty="0">
                          <a:effectLst/>
                          <a:latin typeface="Cavolini" panose="03000502040302020204" pitchFamily="66" charset="0"/>
                          <a:ea typeface="Tahoma" panose="020B0604030504040204" pitchFamily="34" charset="0"/>
                          <a:cs typeface="Cavolini" panose="03000502040302020204" pitchFamily="66" charset="0"/>
                        </a:rPr>
                        <a:t>Looping &amp; Mixing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dirty="0">
                        <a:effectLst/>
                        <a:latin typeface="Cavolini" panose="03000502040302020204" pitchFamily="66" charset="0"/>
                        <a:ea typeface="Tahoma" panose="020B060403050404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dirty="0">
                          <a:effectLst/>
                          <a:latin typeface="Cavolini" panose="03000502040302020204" pitchFamily="66" charset="0"/>
                          <a:ea typeface="Tahoma" panose="020B0604030504040204" pitchFamily="34" charset="0"/>
                          <a:cs typeface="Cavolini" panose="03000502040302020204" pitchFamily="66" charset="0"/>
                        </a:rPr>
                        <a:t>Blues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dirty="0">
                        <a:effectLst/>
                        <a:latin typeface="Cavolini" panose="03000502040302020204" pitchFamily="66" charset="0"/>
                        <a:ea typeface="Tahoma" panose="020B060403050404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dirty="0">
                          <a:effectLst/>
                          <a:latin typeface="Cavolini" panose="03000502040302020204" pitchFamily="66" charset="0"/>
                          <a:ea typeface="Tahoma" panose="020B0604030504040204" pitchFamily="34" charset="0"/>
                          <a:cs typeface="Cavolini" panose="03000502040302020204" pitchFamily="66" charset="0"/>
                        </a:rPr>
                        <a:t>Dynamics – Pitch &amp; Texture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dirty="0">
                        <a:effectLst/>
                        <a:latin typeface="Cavolini" panose="03000502040302020204" pitchFamily="66" charset="0"/>
                        <a:ea typeface="Tahoma" panose="020B060403050404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dirty="0">
                          <a:effectLst/>
                          <a:latin typeface="Cavolini" panose="03000502040302020204" pitchFamily="66" charset="0"/>
                          <a:ea typeface="Tahoma" panose="020B0604030504040204" pitchFamily="34" charset="0"/>
                          <a:cs typeface="Cavolini" panose="03000502040302020204" pitchFamily="66" charset="0"/>
                        </a:rPr>
                        <a:t>Composition to represent the festival of colour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dirty="0">
                        <a:effectLst/>
                        <a:latin typeface="Cavolini" panose="03000502040302020204" pitchFamily="66" charset="0"/>
                        <a:ea typeface="Tahoma" panose="020B060403050404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dirty="0">
                          <a:effectLst/>
                          <a:latin typeface="Cavolini" panose="03000502040302020204" pitchFamily="66" charset="0"/>
                          <a:ea typeface="Tahoma" panose="020B0604030504040204" pitchFamily="34" charset="0"/>
                          <a:cs typeface="Cavolini" panose="03000502040302020204" pitchFamily="66" charset="0"/>
                        </a:rPr>
                        <a:t>South &amp; West Africa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000" dirty="0">
                        <a:effectLst/>
                        <a:latin typeface="Cavolini" panose="03000502040302020204" pitchFamily="66" charset="0"/>
                        <a:ea typeface="Tahoma" panose="020B0604030504040204" pitchFamily="34" charset="0"/>
                        <a:cs typeface="Cavolini" panose="03000502040302020204" pitchFamily="66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dirty="0">
                          <a:effectLst/>
                          <a:latin typeface="Cavolini" panose="03000502040302020204" pitchFamily="66" charset="0"/>
                          <a:ea typeface="Tahoma" panose="020B0604030504040204" pitchFamily="34" charset="0"/>
                          <a:cs typeface="Cavolini" panose="03000502040302020204" pitchFamily="66" charset="0"/>
                        </a:rPr>
                        <a:t>Composing and performing a leavers’ song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620915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89095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12EE3E100FF0B4283C59CE2CB8A7AF2" ma:contentTypeVersion="27" ma:contentTypeDescription="Create a new document." ma:contentTypeScope="" ma:versionID="4531930a4a66e551951bf1beab49571e">
  <xsd:schema xmlns:xsd="http://www.w3.org/2001/XMLSchema" xmlns:xs="http://www.w3.org/2001/XMLSchema" xmlns:p="http://schemas.microsoft.com/office/2006/metadata/properties" xmlns:ns1="http://schemas.microsoft.com/sharepoint/v3" xmlns:ns2="7ae2fe5a-ff5a-4ab9-adce-19b05e972fe0" xmlns:ns3="1b2229a2-4bbe-415e-8b61-4961c8c9f4b5" targetNamespace="http://schemas.microsoft.com/office/2006/metadata/properties" ma:root="true" ma:fieldsID="ff40bf460887bda35272adfb93fc4134" ns1:_="" ns2:_="" ns3:_="">
    <xsd:import namespace="http://schemas.microsoft.com/sharepoint/v3"/>
    <xsd:import namespace="7ae2fe5a-ff5a-4ab9-adce-19b05e972fe0"/>
    <xsd:import namespace="1b2229a2-4bbe-415e-8b61-4961c8c9f4b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lcf76f155ced4ddcb4097134ff3c332f" minOccurs="0"/>
                <xsd:element ref="ns2:MediaServiceSearchProperties" minOccurs="0"/>
                <xsd:element ref="ns2:MediaServiceObjectDetectorVersions" minOccurs="0"/>
                <xsd:element ref="ns1:_ip_UnifiedCompliancePolicyProperties" minOccurs="0"/>
                <xsd:element ref="ns1:_ip_UnifiedCompliancePolicyUIAc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6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7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ae2fe5a-ff5a-4ab9-adce-19b05e972fe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5c118614-f5dc-46e1-a474-a9a252a24f0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BillingMetadata" ma:index="28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b2229a2-4bbe-415e-8b61-4961c8c9f4b5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79a2cbaa-d142-4adb-9110-fe9fd7b0de08}" ma:internalName="TaxCatchAll" ma:showField="CatchAllData" ma:web="1b2229a2-4bbe-415e-8b61-4961c8c9f4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b2229a2-4bbe-415e-8b61-4961c8c9f4b5" xsi:nil="true"/>
    <lcf76f155ced4ddcb4097134ff3c332f xmlns="7ae2fe5a-ff5a-4ab9-adce-19b05e972fe0">
      <Terms xmlns="http://schemas.microsoft.com/office/infopath/2007/PartnerControls"/>
    </lcf76f155ced4ddcb4097134ff3c332f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471659CF-A5CD-4FAD-853F-A34AFB27561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ae2fe5a-ff5a-4ab9-adce-19b05e972fe0"/>
    <ds:schemaRef ds:uri="1b2229a2-4bbe-415e-8b61-4961c8c9f4b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073699E-2598-4BC0-BCAD-289307075AD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BD00128-AB69-4F18-9480-43508525AC79}">
  <ds:schemaRefs>
    <ds:schemaRef ds:uri="http://purl.org/dc/terms/"/>
    <ds:schemaRef ds:uri="http://schemas.openxmlformats.org/package/2006/metadata/core-properties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http://schemas.microsoft.com/office/infopath/2007/PartnerControls"/>
    <ds:schemaRef ds:uri="1b2229a2-4bbe-415e-8b61-4961c8c9f4b5"/>
    <ds:schemaRef ds:uri="7ae2fe5a-ff5a-4ab9-adce-19b05e972fe0"/>
    <ds:schemaRef ds:uri="http://schemas.microsoft.com/office/2006/metadata/properties"/>
    <ds:schemaRef ds:uri="http://schemas.microsoft.com/sharepoint/v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7348</TotalTime>
  <Words>271</Words>
  <Application>Microsoft Office PowerPoint</Application>
  <PresentationFormat>A4 Paper (210x297 mm)</PresentationFormat>
  <Paragraphs>120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Cavolini</vt:lpstr>
      <vt:lpstr>Tahoma</vt:lpstr>
      <vt:lpstr>Office 2013 - 2022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LEV - Jennifer Bailey</dc:creator>
  <cp:lastModifiedBy>ESM - Katie Wright</cp:lastModifiedBy>
  <cp:revision>98</cp:revision>
  <cp:lastPrinted>2024-11-04T08:55:48Z</cp:lastPrinted>
  <dcterms:created xsi:type="dcterms:W3CDTF">2024-05-27T22:09:01Z</dcterms:created>
  <dcterms:modified xsi:type="dcterms:W3CDTF">2025-10-06T16:06:52Z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0x010100F12EE3E100FF0B4283C59CE2CB8A7AF2</vt:lpwstr>
  </property>
  <property fmtid="{D5CDD505-2E9C-101B-9397-08002B2CF9AE}" pid="3" name="MediaServiceImageTags">
    <vt:lpwstr/>
  </property>
</Properties>
</file>