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7" r:id="rId5"/>
    <p:sldId id="258" r:id="rId6"/>
  </p:sldIdLst>
  <p:sldSz cx="6858000" cy="9906000" type="A4"/>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3E5A4C-E032-4D07-9143-F432EDE5C03F}" v="5" dt="2025-09-27T12:41:43.4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60" autoAdjust="0"/>
    <p:restoredTop sz="94660"/>
  </p:normalViewPr>
  <p:slideViewPr>
    <p:cSldViewPr snapToGrid="0">
      <p:cViewPr>
        <p:scale>
          <a:sx n="125" d="100"/>
          <a:sy n="125" d="100"/>
        </p:scale>
        <p:origin x="1234" y="-1123"/>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SM - Jennifer Bailey" userId="7b4d1b79-4474-4d7b-bc0f-5db6c4b2c1e5" providerId="ADAL" clId="{ABA86092-F2E3-4161-8208-ED9C471760F9}"/>
    <pc:docChg chg="custSel modSld">
      <pc:chgData name="ESM - Jennifer Bailey" userId="7b4d1b79-4474-4d7b-bc0f-5db6c4b2c1e5" providerId="ADAL" clId="{ABA86092-F2E3-4161-8208-ED9C471760F9}" dt="2025-09-27T12:43:37.610" v="353" actId="20577"/>
      <pc:docMkLst>
        <pc:docMk/>
      </pc:docMkLst>
      <pc:sldChg chg="addSp delSp modSp mod">
        <pc:chgData name="ESM - Jennifer Bailey" userId="7b4d1b79-4474-4d7b-bc0f-5db6c4b2c1e5" providerId="ADAL" clId="{ABA86092-F2E3-4161-8208-ED9C471760F9}" dt="2025-09-27T12:43:37.610" v="353" actId="20577"/>
        <pc:sldMkLst>
          <pc:docMk/>
          <pc:sldMk cId="2114548673" sldId="258"/>
        </pc:sldMkLst>
        <pc:spChg chg="mod">
          <ac:chgData name="ESM - Jennifer Bailey" userId="7b4d1b79-4474-4d7b-bc0f-5db6c4b2c1e5" providerId="ADAL" clId="{ABA86092-F2E3-4161-8208-ED9C471760F9}" dt="2025-09-27T12:39:02.889" v="43" actId="20577"/>
          <ac:spMkLst>
            <pc:docMk/>
            <pc:sldMk cId="2114548673" sldId="258"/>
            <ac:spMk id="2" creationId="{2360550C-FCE7-87E4-10B3-5F29D1FF525F}"/>
          </ac:spMkLst>
        </pc:spChg>
        <pc:spChg chg="add del mod">
          <ac:chgData name="ESM - Jennifer Bailey" userId="7b4d1b79-4474-4d7b-bc0f-5db6c4b2c1e5" providerId="ADAL" clId="{ABA86092-F2E3-4161-8208-ED9C471760F9}" dt="2025-09-27T12:39:54.136" v="57" actId="478"/>
          <ac:spMkLst>
            <pc:docMk/>
            <pc:sldMk cId="2114548673" sldId="258"/>
            <ac:spMk id="7" creationId="{691CED85-7782-FDC4-0E4D-FA0538C91888}"/>
          </ac:spMkLst>
        </pc:spChg>
        <pc:spChg chg="add mod ord">
          <ac:chgData name="ESM - Jennifer Bailey" userId="7b4d1b79-4474-4d7b-bc0f-5db6c4b2c1e5" providerId="ADAL" clId="{ABA86092-F2E3-4161-8208-ED9C471760F9}" dt="2025-09-27T12:42:39.928" v="246" actId="20577"/>
          <ac:spMkLst>
            <pc:docMk/>
            <pc:sldMk cId="2114548673" sldId="258"/>
            <ac:spMk id="9" creationId="{9C41E228-82BA-9E02-950F-E506DA7E2E68}"/>
          </ac:spMkLst>
        </pc:spChg>
        <pc:spChg chg="add mod ord">
          <ac:chgData name="ESM - Jennifer Bailey" userId="7b4d1b79-4474-4d7b-bc0f-5db6c4b2c1e5" providerId="ADAL" clId="{ABA86092-F2E3-4161-8208-ED9C471760F9}" dt="2025-09-27T12:43:13.940" v="301" actId="20577"/>
          <ac:spMkLst>
            <pc:docMk/>
            <pc:sldMk cId="2114548673" sldId="258"/>
            <ac:spMk id="11" creationId="{3F2EC88F-F20B-E9D9-53AF-4A52B6F3B91E}"/>
          </ac:spMkLst>
        </pc:spChg>
        <pc:spChg chg="del">
          <ac:chgData name="ESM - Jennifer Bailey" userId="7b4d1b79-4474-4d7b-bc0f-5db6c4b2c1e5" providerId="ADAL" clId="{ABA86092-F2E3-4161-8208-ED9C471760F9}" dt="2025-09-27T12:37:27.994" v="4" actId="478"/>
          <ac:spMkLst>
            <pc:docMk/>
            <pc:sldMk cId="2114548673" sldId="258"/>
            <ac:spMk id="12" creationId="{8B491230-6F92-EA56-E7D4-C2F6827B3E30}"/>
          </ac:spMkLst>
        </pc:spChg>
        <pc:spChg chg="add mod ord">
          <ac:chgData name="ESM - Jennifer Bailey" userId="7b4d1b79-4474-4d7b-bc0f-5db6c4b2c1e5" providerId="ADAL" clId="{ABA86092-F2E3-4161-8208-ED9C471760F9}" dt="2025-09-27T12:43:37.610" v="353" actId="20577"/>
          <ac:spMkLst>
            <pc:docMk/>
            <pc:sldMk cId="2114548673" sldId="258"/>
            <ac:spMk id="13" creationId="{E3C2B5FE-7FCE-135F-6B5D-4973F8EE01FD}"/>
          </ac:spMkLst>
        </pc:spChg>
        <pc:spChg chg="del">
          <ac:chgData name="ESM - Jennifer Bailey" userId="7b4d1b79-4474-4d7b-bc0f-5db6c4b2c1e5" providerId="ADAL" clId="{ABA86092-F2E3-4161-8208-ED9C471760F9}" dt="2025-09-27T12:37:26.411" v="3" actId="478"/>
          <ac:spMkLst>
            <pc:docMk/>
            <pc:sldMk cId="2114548673" sldId="258"/>
            <ac:spMk id="26" creationId="{CBF4720C-3B6F-6177-C02A-A817FE96A16C}"/>
          </ac:spMkLst>
        </pc:spChg>
        <pc:graphicFrameChg chg="del modGraphic">
          <ac:chgData name="ESM - Jennifer Bailey" userId="7b4d1b79-4474-4d7b-bc0f-5db6c4b2c1e5" providerId="ADAL" clId="{ABA86092-F2E3-4161-8208-ED9C471760F9}" dt="2025-09-27T12:37:22.502" v="2" actId="478"/>
          <ac:graphicFrameMkLst>
            <pc:docMk/>
            <pc:sldMk cId="2114548673" sldId="258"/>
            <ac:graphicFrameMk id="8" creationId="{C8BA7546-9EBD-25A8-3ACA-B294C0BB594F}"/>
          </ac:graphicFrameMkLst>
        </pc:graphicFrameChg>
        <pc:picChg chg="add mod">
          <ac:chgData name="ESM - Jennifer Bailey" userId="7b4d1b79-4474-4d7b-bc0f-5db6c4b2c1e5" providerId="ADAL" clId="{ABA86092-F2E3-4161-8208-ED9C471760F9}" dt="2025-09-27T12:39:21.040" v="49" actId="1076"/>
          <ac:picMkLst>
            <pc:docMk/>
            <pc:sldMk cId="2114548673" sldId="258"/>
            <ac:picMk id="3" creationId="{F4221660-2356-1727-C26F-B1A7FCB524A0}"/>
          </ac:picMkLst>
        </pc:picChg>
        <pc:picChg chg="add mod">
          <ac:chgData name="ESM - Jennifer Bailey" userId="7b4d1b79-4474-4d7b-bc0f-5db6c4b2c1e5" providerId="ADAL" clId="{ABA86092-F2E3-4161-8208-ED9C471760F9}" dt="2025-09-27T12:39:37.672" v="53" actId="1076"/>
          <ac:picMkLst>
            <pc:docMk/>
            <pc:sldMk cId="2114548673" sldId="258"/>
            <ac:picMk id="4" creationId="{FB601FD1-637E-FEEE-2D06-1DDED9C4543C}"/>
          </ac:picMkLst>
        </pc:picChg>
        <pc:picChg chg="add mod">
          <ac:chgData name="ESM - Jennifer Bailey" userId="7b4d1b79-4474-4d7b-bc0f-5db6c4b2c1e5" providerId="ADAL" clId="{ABA86092-F2E3-4161-8208-ED9C471760F9}" dt="2025-09-27T12:39:41.331" v="54" actId="1076"/>
          <ac:picMkLst>
            <pc:docMk/>
            <pc:sldMk cId="2114548673" sldId="258"/>
            <ac:picMk id="5" creationId="{D6C11930-28BE-84D2-59E6-C4EBE70CD2A3}"/>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D001FB9-9BF8-44A0-A39A-F85EA222E968}" type="datetimeFigureOut">
              <a:rPr lang="en-GB" smtClean="0"/>
              <a:t>27/09/2025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2550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001FB9-9BF8-44A0-A39A-F85EA222E968}" type="datetimeFigureOut">
              <a:rPr lang="en-GB" smtClean="0"/>
              <a:t>27/09/2025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934929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001FB9-9BF8-44A0-A39A-F85EA222E968}" type="datetimeFigureOut">
              <a:rPr lang="en-GB" smtClean="0"/>
              <a:t>27/09/2025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708144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001FB9-9BF8-44A0-A39A-F85EA222E968}" type="datetimeFigureOut">
              <a:rPr lang="en-GB" smtClean="0"/>
              <a:t>27/09/2025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555110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001FB9-9BF8-44A0-A39A-F85EA222E968}" type="datetimeFigureOut">
              <a:rPr lang="en-GB" smtClean="0"/>
              <a:t>27/09/2025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2133470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001FB9-9BF8-44A0-A39A-F85EA222E968}" type="datetimeFigureOut">
              <a:rPr lang="en-GB" smtClean="0"/>
              <a:t>27/09/2025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935096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001FB9-9BF8-44A0-A39A-F85EA222E968}" type="datetimeFigureOut">
              <a:rPr lang="en-GB" smtClean="0"/>
              <a:t>27/09/2025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971807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4" y="1426284"/>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D001FB9-9BF8-44A0-A39A-F85EA222E968}" type="datetimeFigureOut">
              <a:rPr lang="en-GB" smtClean="0"/>
              <a:t>27/09/2025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152554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D001FB9-9BF8-44A0-A39A-F85EA222E968}" type="datetimeFigureOut">
              <a:rPr lang="en-GB" smtClean="0"/>
              <a:t>27/09/2025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1685282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001FB9-9BF8-44A0-A39A-F85EA222E968}" type="datetimeFigureOut">
              <a:rPr lang="en-GB" smtClean="0"/>
              <a:t>27/09/2025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494174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001FB9-9BF8-44A0-A39A-F85EA222E968}" type="datetimeFigureOut">
              <a:rPr lang="en-GB" smtClean="0"/>
              <a:t>27/09/2025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2294135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s://www.wallpaperflare.com/pine-trees-aerial-view-green-nature-forest-plant-green-color-wallpaper-qeah"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0000"/>
            <a:lum/>
            <a:extLst>
              <a:ext uri="{837473B0-CC2E-450A-ABE3-18F120FF3D39}">
                <a1611:picAttrSrcUrl xmlns:a1611="http://schemas.microsoft.com/office/drawing/2016/11/main" r:id="rId14"/>
              </a:ext>
            </a:extLst>
          </a:blip>
          <a:srcRect/>
          <a:tile tx="0" ty="-87630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9" y="527406"/>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9"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8"/>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D001FB9-9BF8-44A0-A39A-F85EA222E968}" type="datetimeFigureOut">
              <a:rPr lang="en-GB" smtClean="0"/>
              <a:t>27/09/2025</a:t>
            </a:fld>
            <a:endParaRPr lang="en-GB"/>
          </a:p>
        </p:txBody>
      </p:sp>
      <p:sp>
        <p:nvSpPr>
          <p:cNvPr id="5" name="Footer Placeholder 4"/>
          <p:cNvSpPr>
            <a:spLocks noGrp="1"/>
          </p:cNvSpPr>
          <p:nvPr>
            <p:ph type="ftr" sz="quarter" idx="3"/>
          </p:nvPr>
        </p:nvSpPr>
        <p:spPr>
          <a:xfrm>
            <a:off x="2271714" y="9181398"/>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8"/>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0CD4CC8E-82CF-4891-A2B2-15FB3F773D97}" type="slidenum">
              <a:rPr lang="en-GB" smtClean="0"/>
              <a:t>‹#›</a:t>
            </a:fld>
            <a:endParaRPr lang="en-GB"/>
          </a:p>
        </p:txBody>
      </p:sp>
    </p:spTree>
    <p:extLst>
      <p:ext uri="{BB962C8B-B14F-4D97-AF65-F5344CB8AC3E}">
        <p14:creationId xmlns:p14="http://schemas.microsoft.com/office/powerpoint/2010/main" val="29563064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Diagonal Corners Rounded 9">
            <a:extLst>
              <a:ext uri="{FF2B5EF4-FFF2-40B4-BE49-F238E27FC236}">
                <a16:creationId xmlns:a16="http://schemas.microsoft.com/office/drawing/2014/main" id="{5C172DCA-1778-D614-2F95-62C08A3C2B1C}"/>
              </a:ext>
            </a:extLst>
          </p:cNvPr>
          <p:cNvSpPr/>
          <p:nvPr/>
        </p:nvSpPr>
        <p:spPr>
          <a:xfrm>
            <a:off x="471946" y="38452"/>
            <a:ext cx="5851204" cy="795082"/>
          </a:xfrm>
          <a:prstGeom prst="round2DiagRect">
            <a:avLst/>
          </a:prstGeom>
          <a:solidFill>
            <a:schemeClr val="accent6">
              <a:lumMod val="50000"/>
            </a:schemeClr>
          </a:solidFill>
          <a:ln>
            <a:solidFill>
              <a:schemeClr val="accent6">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D2775404-164F-4D65-90E2-619DE39639D9}"/>
              </a:ext>
            </a:extLst>
          </p:cNvPr>
          <p:cNvSpPr/>
          <p:nvPr/>
        </p:nvSpPr>
        <p:spPr>
          <a:xfrm>
            <a:off x="103225" y="25542"/>
            <a:ext cx="6622928" cy="461665"/>
          </a:xfrm>
          <a:prstGeom prst="rect">
            <a:avLst/>
          </a:prstGeom>
          <a:noFill/>
        </p:spPr>
        <p:txBody>
          <a:bodyPr wrap="square" lIns="91440" tIns="45720" rIns="91440" bIns="45720">
            <a:spAutoFit/>
          </a:bodyPr>
          <a:lstStyle/>
          <a:p>
            <a:pPr algn="ctr"/>
            <a:r>
              <a:rPr lang="en-US" sz="2400" b="1" dirty="0">
                <a:ln w="9525">
                  <a:solidFill>
                    <a:schemeClr val="accent6">
                      <a:lumMod val="40000"/>
                      <a:lumOff val="60000"/>
                    </a:schemeClr>
                  </a:solidFill>
                  <a:prstDash val="solid"/>
                </a:ln>
                <a:solidFill>
                  <a:schemeClr val="accent6">
                    <a:lumMod val="50000"/>
                  </a:schemeClr>
                </a:solidFill>
                <a:latin typeface="Cavolini" panose="03000502040302020204" pitchFamily="66" charset="0"/>
                <a:cs typeface="Cavolini" panose="03000502040302020204" pitchFamily="66" charset="0"/>
              </a:rPr>
              <a:t>Personal Development at St Mary’s</a:t>
            </a:r>
            <a:endParaRPr lang="en-US" sz="1600" b="1" dirty="0">
              <a:ln w="9525">
                <a:solidFill>
                  <a:schemeClr val="accent6">
                    <a:lumMod val="40000"/>
                    <a:lumOff val="60000"/>
                  </a:schemeClr>
                </a:solidFill>
                <a:prstDash val="solid"/>
              </a:ln>
              <a:solidFill>
                <a:schemeClr val="accent6">
                  <a:lumMod val="50000"/>
                </a:schemeClr>
              </a:solidFill>
              <a:latin typeface="Cavolini" panose="03000502040302020204" pitchFamily="66" charset="0"/>
              <a:cs typeface="Cavolini" panose="03000502040302020204" pitchFamily="66" charset="0"/>
            </a:endParaRPr>
          </a:p>
        </p:txBody>
      </p:sp>
      <p:sp>
        <p:nvSpPr>
          <p:cNvPr id="3" name="Rectangle: Rounded Corners 2">
            <a:extLst>
              <a:ext uri="{FF2B5EF4-FFF2-40B4-BE49-F238E27FC236}">
                <a16:creationId xmlns:a16="http://schemas.microsoft.com/office/drawing/2014/main" id="{D69623AA-2531-6C64-6D2F-F280C7AAE080}"/>
              </a:ext>
            </a:extLst>
          </p:cNvPr>
          <p:cNvSpPr/>
          <p:nvPr/>
        </p:nvSpPr>
        <p:spPr>
          <a:xfrm>
            <a:off x="57306" y="904101"/>
            <a:ext cx="4409965" cy="2772172"/>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rtlCol="0" anchor="t"/>
          <a:lstStyle/>
          <a:p>
            <a:pPr algn="ctr"/>
            <a:r>
              <a:rPr lang="en-US" sz="1050" b="1" u="sng" dirty="0">
                <a:latin typeface="Cavolini" panose="03000502040302020204" pitchFamily="66" charset="0"/>
                <a:cs typeface="Cavolini" panose="03000502040302020204" pitchFamily="66" charset="0"/>
              </a:rPr>
              <a:t>Our vision for children’s personal development</a:t>
            </a:r>
          </a:p>
          <a:p>
            <a:pPr algn="ctr"/>
            <a:endParaRPr lang="en-US" sz="1050" b="1" u="sng" dirty="0">
              <a:latin typeface="Cavolini" panose="03000502040302020204" pitchFamily="66" charset="0"/>
              <a:cs typeface="Cavolini" panose="03000502040302020204" pitchFamily="66" charset="0"/>
            </a:endParaRPr>
          </a:p>
          <a:p>
            <a:pPr algn="ctr"/>
            <a:r>
              <a:rPr lang="en-US" sz="1050" dirty="0">
                <a:latin typeface="Cavolini" panose="03000502040302020204" pitchFamily="66" charset="0"/>
                <a:cs typeface="Cavolini" panose="03000502040302020204" pitchFamily="66" charset="0"/>
              </a:rPr>
              <a:t>We want our children to become </a:t>
            </a:r>
            <a:r>
              <a:rPr lang="en-US" sz="1050" b="1" dirty="0">
                <a:latin typeface="Cavolini" panose="03000502040302020204" pitchFamily="66" charset="0"/>
                <a:cs typeface="Cavolini" panose="03000502040302020204" pitchFamily="66" charset="0"/>
              </a:rPr>
              <a:t>curious, courageous </a:t>
            </a:r>
            <a:r>
              <a:rPr lang="en-US" sz="1050" dirty="0">
                <a:latin typeface="Cavolini" panose="03000502040302020204" pitchFamily="66" charset="0"/>
                <a:cs typeface="Cavolini" panose="03000502040302020204" pitchFamily="66" charset="0"/>
              </a:rPr>
              <a:t>and </a:t>
            </a:r>
            <a:r>
              <a:rPr lang="en-US" sz="1050" b="1" dirty="0">
                <a:latin typeface="Cavolini" panose="03000502040302020204" pitchFamily="66" charset="0"/>
                <a:cs typeface="Cavolini" panose="03000502040302020204" pitchFamily="66" charset="0"/>
              </a:rPr>
              <a:t>compassionate</a:t>
            </a:r>
            <a:r>
              <a:rPr lang="en-US" sz="1050" dirty="0">
                <a:latin typeface="Cavolini" panose="03000502040302020204" pitchFamily="66" charset="0"/>
                <a:cs typeface="Cavolini" panose="03000502040302020204" pitchFamily="66" charset="0"/>
              </a:rPr>
              <a:t> individuals. Children who have a thirst for knowledge and are confident to ask questions. Children who are encouraged to share their thoughts and opinions and to stand up for those who are in need. Children who have the self-belief that they are worthy individuals and children that show love and kindness to others, no matter their faith, culture or background. We want our children to know and understand what equality means and to see that being different and unique is great!</a:t>
            </a:r>
          </a:p>
          <a:p>
            <a:pPr algn="ctr"/>
            <a:r>
              <a:rPr lang="en-US" sz="1050" dirty="0">
                <a:latin typeface="Cavolini" panose="03000502040302020204" pitchFamily="66" charset="0"/>
                <a:cs typeface="Cavolini" panose="03000502040302020204" pitchFamily="66" charset="0"/>
              </a:rPr>
              <a:t>It is our aim for children to become responsible, respectful and active citizens. </a:t>
            </a:r>
          </a:p>
        </p:txBody>
      </p:sp>
      <p:sp>
        <p:nvSpPr>
          <p:cNvPr id="4" name="Rectangle: Rounded Corners 3">
            <a:extLst>
              <a:ext uri="{FF2B5EF4-FFF2-40B4-BE49-F238E27FC236}">
                <a16:creationId xmlns:a16="http://schemas.microsoft.com/office/drawing/2014/main" id="{96D621AA-748C-39D3-21E9-27B1014D49E6}"/>
              </a:ext>
            </a:extLst>
          </p:cNvPr>
          <p:cNvSpPr/>
          <p:nvPr/>
        </p:nvSpPr>
        <p:spPr>
          <a:xfrm>
            <a:off x="68943" y="3746840"/>
            <a:ext cx="6731751" cy="2896361"/>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rtlCol="0" anchor="t"/>
          <a:lstStyle/>
          <a:p>
            <a:pPr algn="ctr"/>
            <a:r>
              <a:rPr lang="en-US" sz="1000" b="1" u="sng" dirty="0">
                <a:latin typeface="Cavolini" panose="03000502040302020204" pitchFamily="66" charset="0"/>
                <a:cs typeface="Cavolini" panose="03000502040302020204" pitchFamily="66" charset="0"/>
              </a:rPr>
              <a:t>How is personal development curriculum delivered at St Mary’s?</a:t>
            </a:r>
          </a:p>
          <a:p>
            <a:pPr algn="ctr"/>
            <a:r>
              <a:rPr lang="en-US" sz="1000" dirty="0">
                <a:latin typeface="Cavolini" panose="03000502040302020204" pitchFamily="66" charset="0"/>
                <a:cs typeface="Cavolini" panose="03000502040302020204" pitchFamily="66" charset="0"/>
              </a:rPr>
              <a:t>At St Mary’s, children access personal development sessions which combine personal, social, health and economic education (PSHE) and includes the teaching of relationships and sex education (RSE). This personal development curriculum is split into these key areas; </a:t>
            </a:r>
            <a:r>
              <a:rPr lang="en-US" sz="1000" b="1" dirty="0">
                <a:latin typeface="Cavolini" panose="03000502040302020204" pitchFamily="66" charset="0"/>
                <a:cs typeface="Cavolini" panose="03000502040302020204" pitchFamily="66" charset="0"/>
              </a:rPr>
              <a:t>Relationships</a:t>
            </a:r>
            <a:r>
              <a:rPr lang="en-US" sz="1000" dirty="0">
                <a:latin typeface="Cavolini" panose="03000502040302020204" pitchFamily="66" charset="0"/>
                <a:cs typeface="Cavolini" panose="03000502040302020204" pitchFamily="66" charset="0"/>
              </a:rPr>
              <a:t>, </a:t>
            </a:r>
            <a:r>
              <a:rPr lang="en-US" sz="1000" b="1" dirty="0">
                <a:latin typeface="Cavolini" panose="03000502040302020204" pitchFamily="66" charset="0"/>
                <a:cs typeface="Cavolini" panose="03000502040302020204" pitchFamily="66" charset="0"/>
              </a:rPr>
              <a:t>Living in the wider world </a:t>
            </a:r>
            <a:r>
              <a:rPr lang="en-US" sz="1000" dirty="0">
                <a:latin typeface="Cavolini" panose="03000502040302020204" pitchFamily="66" charset="0"/>
                <a:cs typeface="Cavolini" panose="03000502040302020204" pitchFamily="66" charset="0"/>
              </a:rPr>
              <a:t>and </a:t>
            </a:r>
            <a:r>
              <a:rPr lang="en-US" sz="1000" b="1" dirty="0">
                <a:latin typeface="Cavolini" panose="03000502040302020204" pitchFamily="66" charset="0"/>
                <a:cs typeface="Cavolini" panose="03000502040302020204" pitchFamily="66" charset="0"/>
              </a:rPr>
              <a:t>Health and wellbeing</a:t>
            </a:r>
            <a:r>
              <a:rPr lang="en-US" sz="1000" dirty="0">
                <a:latin typeface="Cavolini" panose="03000502040302020204" pitchFamily="66" charset="0"/>
                <a:cs typeface="Cavolini" panose="03000502040302020204" pitchFamily="66" charset="0"/>
              </a:rPr>
              <a:t>. Children access these sessions weekly in all classes and the themes. Through the implementation of the ‘St Mary’s Way’ children are taught to follow our core values of </a:t>
            </a:r>
            <a:r>
              <a:rPr lang="en-US" sz="1000" b="1" dirty="0">
                <a:latin typeface="Cavolini" panose="03000502040302020204" pitchFamily="66" charset="0"/>
                <a:cs typeface="Cavolini" panose="03000502040302020204" pitchFamily="66" charset="0"/>
              </a:rPr>
              <a:t>‘Show Love, Act Justly &amp; Give Thanks</a:t>
            </a:r>
            <a:r>
              <a:rPr lang="en-US" sz="1000" dirty="0">
                <a:latin typeface="Cavolini" panose="03000502040302020204" pitchFamily="66" charset="0"/>
                <a:cs typeface="Cavolini" panose="03000502040302020204" pitchFamily="66" charset="0"/>
              </a:rPr>
              <a:t>’. Children are encouraged to reflect on their own thoughts and feelings through restorative practice – conversations with children to unpick how they behave and become responsible for their own actions. Our cultural capital offer seeks to provide opportunities and experiences to enrich their lives and enable them to flourish whilst developing socially and spiritually. We promote children’s understanding of the fundamental British Values within collective worship, the use of weekly picture news resources, the considerate selection of curriculum resources and exposure to a range of high-quality texts throughout school. Children are also taught about inclusivity and being considerate of others irrespective of their circumstances so that no discrimination exists. We use the symbols below to raise awareness of these discussions.</a:t>
            </a:r>
          </a:p>
        </p:txBody>
      </p:sp>
      <p:sp>
        <p:nvSpPr>
          <p:cNvPr id="19" name="TextBox 18">
            <a:extLst>
              <a:ext uri="{FF2B5EF4-FFF2-40B4-BE49-F238E27FC236}">
                <a16:creationId xmlns:a16="http://schemas.microsoft.com/office/drawing/2014/main" id="{B357DBA7-8779-C7CD-5273-9BE96A8876BD}"/>
              </a:ext>
            </a:extLst>
          </p:cNvPr>
          <p:cNvSpPr txBox="1"/>
          <p:nvPr/>
        </p:nvSpPr>
        <p:spPr>
          <a:xfrm>
            <a:off x="1265560" y="416357"/>
            <a:ext cx="4046208" cy="400110"/>
          </a:xfrm>
          <a:prstGeom prst="rect">
            <a:avLst/>
          </a:prstGeom>
          <a:noFill/>
        </p:spPr>
        <p:txBody>
          <a:bodyPr wrap="square" rtlCol="0" anchor="ctr">
            <a:spAutoFit/>
          </a:bodyPr>
          <a:lstStyle/>
          <a:p>
            <a:pPr algn="ctr"/>
            <a:r>
              <a:rPr lang="en-GB" sz="1000" b="1" dirty="0">
                <a:solidFill>
                  <a:schemeClr val="bg1"/>
                </a:solidFill>
                <a:latin typeface="Cavolini" panose="03000502040302020204" pitchFamily="66" charset="0"/>
                <a:ea typeface="Tahoma" panose="020B0604030504040204" pitchFamily="34" charset="0"/>
                <a:cs typeface="Cavolini" panose="03000502040302020204" pitchFamily="66" charset="0"/>
              </a:rPr>
              <a:t>Together we love, learn and flourish</a:t>
            </a:r>
          </a:p>
          <a:p>
            <a:pPr algn="ctr"/>
            <a:r>
              <a:rPr lang="en-GB" sz="1000" i="1" dirty="0">
                <a:solidFill>
                  <a:schemeClr val="bg1"/>
                </a:solidFill>
                <a:latin typeface="Cavolini" panose="03000502040302020204" pitchFamily="66" charset="0"/>
                <a:ea typeface="Tahoma" panose="020B0604030504040204" pitchFamily="34" charset="0"/>
                <a:cs typeface="Cavolini" panose="03000502040302020204" pitchFamily="66" charset="0"/>
              </a:rPr>
              <a:t>‘Let all you do be done with love’ 1 Corinthians 16:14</a:t>
            </a:r>
          </a:p>
        </p:txBody>
      </p:sp>
      <p:sp>
        <p:nvSpPr>
          <p:cNvPr id="26" name="Rectangle: Rounded Corners 25">
            <a:extLst>
              <a:ext uri="{FF2B5EF4-FFF2-40B4-BE49-F238E27FC236}">
                <a16:creationId xmlns:a16="http://schemas.microsoft.com/office/drawing/2014/main" id="{4439D80D-269B-461A-2AB5-69CDF842C3DC}"/>
              </a:ext>
            </a:extLst>
          </p:cNvPr>
          <p:cNvSpPr/>
          <p:nvPr/>
        </p:nvSpPr>
        <p:spPr>
          <a:xfrm>
            <a:off x="68943" y="6713769"/>
            <a:ext cx="3297154" cy="3021902"/>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rtlCol="0" anchor="t"/>
          <a:lstStyle/>
          <a:p>
            <a:pPr algn="ctr"/>
            <a:r>
              <a:rPr lang="en-US" sz="1000" b="1" u="sng" dirty="0">
                <a:latin typeface="Cavolini" panose="03000502040302020204" pitchFamily="66" charset="0"/>
                <a:cs typeface="Cavolini" panose="03000502040302020204" pitchFamily="66" charset="0"/>
              </a:rPr>
              <a:t>British Values at St Mary’s</a:t>
            </a:r>
          </a:p>
          <a:p>
            <a:pPr algn="ctr"/>
            <a:endParaRPr lang="en-US" sz="1000" b="1" u="sng" dirty="0">
              <a:latin typeface="Cavolini" panose="03000502040302020204" pitchFamily="66" charset="0"/>
              <a:cs typeface="Cavolini" panose="03000502040302020204" pitchFamily="66" charset="0"/>
            </a:endParaRPr>
          </a:p>
        </p:txBody>
      </p:sp>
      <p:sp>
        <p:nvSpPr>
          <p:cNvPr id="6" name="Rectangle: Rounded Corners 5">
            <a:extLst>
              <a:ext uri="{FF2B5EF4-FFF2-40B4-BE49-F238E27FC236}">
                <a16:creationId xmlns:a16="http://schemas.microsoft.com/office/drawing/2014/main" id="{9513A2EE-1F52-71F8-C093-566D54617B04}"/>
              </a:ext>
            </a:extLst>
          </p:cNvPr>
          <p:cNvSpPr/>
          <p:nvPr/>
        </p:nvSpPr>
        <p:spPr>
          <a:xfrm>
            <a:off x="3491904" y="6713768"/>
            <a:ext cx="3234249" cy="3087716"/>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rtlCol="0" anchor="t"/>
          <a:lstStyle/>
          <a:p>
            <a:pPr algn="ctr"/>
            <a:r>
              <a:rPr lang="en-US" sz="1000" b="1" u="sng" dirty="0">
                <a:latin typeface="Cavolini" panose="03000502040302020204" pitchFamily="66" charset="0"/>
                <a:cs typeface="Cavolini" panose="03000502040302020204" pitchFamily="66" charset="0"/>
              </a:rPr>
              <a:t>Equality and diversity</a:t>
            </a:r>
          </a:p>
        </p:txBody>
      </p:sp>
      <p:sp>
        <p:nvSpPr>
          <p:cNvPr id="7" name="Rectangle: Rounded Corners 6">
            <a:extLst>
              <a:ext uri="{FF2B5EF4-FFF2-40B4-BE49-F238E27FC236}">
                <a16:creationId xmlns:a16="http://schemas.microsoft.com/office/drawing/2014/main" id="{D169BCC1-CD6A-C19A-C0AB-7819437E226C}"/>
              </a:ext>
            </a:extLst>
          </p:cNvPr>
          <p:cNvSpPr/>
          <p:nvPr/>
        </p:nvSpPr>
        <p:spPr>
          <a:xfrm>
            <a:off x="4538406" y="936854"/>
            <a:ext cx="2262288" cy="2739418"/>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lIns="90000" rtlCol="0" anchor="t"/>
          <a:lstStyle/>
          <a:p>
            <a:pPr algn="ctr"/>
            <a:endParaRPr lang="en-US" sz="300" u="sng" dirty="0">
              <a:latin typeface="Cavolini" panose="03000502040302020204" pitchFamily="66" charset="0"/>
              <a:cs typeface="Cavolini" panose="03000502040302020204" pitchFamily="66" charset="0"/>
            </a:endParaRPr>
          </a:p>
          <a:p>
            <a:pPr algn="ctr"/>
            <a:endParaRPr lang="en-US" sz="1050" u="sng" dirty="0">
              <a:latin typeface="Cavolini" panose="03000502040302020204" pitchFamily="66" charset="0"/>
              <a:cs typeface="Cavolini" panose="03000502040302020204" pitchFamily="66" charset="0"/>
            </a:endParaRPr>
          </a:p>
        </p:txBody>
      </p:sp>
      <p:pic>
        <p:nvPicPr>
          <p:cNvPr id="9" name="Picture 8">
            <a:extLst>
              <a:ext uri="{FF2B5EF4-FFF2-40B4-BE49-F238E27FC236}">
                <a16:creationId xmlns:a16="http://schemas.microsoft.com/office/drawing/2014/main" id="{485B86AF-587B-3987-A8B7-538DDD714E2E}"/>
              </a:ext>
            </a:extLst>
          </p:cNvPr>
          <p:cNvPicPr>
            <a:picLocks noChangeAspect="1"/>
          </p:cNvPicPr>
          <p:nvPr/>
        </p:nvPicPr>
        <p:blipFill>
          <a:blip r:embed="rId2"/>
          <a:stretch>
            <a:fillRect/>
          </a:stretch>
        </p:blipFill>
        <p:spPr>
          <a:xfrm>
            <a:off x="4631759" y="974800"/>
            <a:ext cx="2075582" cy="2701472"/>
          </a:xfrm>
          <a:prstGeom prst="rect">
            <a:avLst/>
          </a:prstGeom>
        </p:spPr>
      </p:pic>
      <p:pic>
        <p:nvPicPr>
          <p:cNvPr id="14" name="Picture 13">
            <a:extLst>
              <a:ext uri="{FF2B5EF4-FFF2-40B4-BE49-F238E27FC236}">
                <a16:creationId xmlns:a16="http://schemas.microsoft.com/office/drawing/2014/main" id="{E138FAA8-B381-87E0-C569-E9D6DB9B2474}"/>
              </a:ext>
            </a:extLst>
          </p:cNvPr>
          <p:cNvPicPr>
            <a:picLocks noChangeAspect="1"/>
          </p:cNvPicPr>
          <p:nvPr/>
        </p:nvPicPr>
        <p:blipFill>
          <a:blip r:embed="rId3"/>
          <a:stretch>
            <a:fillRect/>
          </a:stretch>
        </p:blipFill>
        <p:spPr>
          <a:xfrm>
            <a:off x="103225" y="7265609"/>
            <a:ext cx="1077875" cy="898229"/>
          </a:xfrm>
          <a:prstGeom prst="rect">
            <a:avLst/>
          </a:prstGeom>
        </p:spPr>
      </p:pic>
      <p:pic>
        <p:nvPicPr>
          <p:cNvPr id="16" name="Picture 15">
            <a:extLst>
              <a:ext uri="{FF2B5EF4-FFF2-40B4-BE49-F238E27FC236}">
                <a16:creationId xmlns:a16="http://schemas.microsoft.com/office/drawing/2014/main" id="{4E1807AB-1B4F-3CCE-8BB8-EB50CFE6C6C9}"/>
              </a:ext>
            </a:extLst>
          </p:cNvPr>
          <p:cNvPicPr>
            <a:picLocks noChangeAspect="1"/>
          </p:cNvPicPr>
          <p:nvPr/>
        </p:nvPicPr>
        <p:blipFill>
          <a:blip r:embed="rId4"/>
          <a:stretch>
            <a:fillRect/>
          </a:stretch>
        </p:blipFill>
        <p:spPr>
          <a:xfrm>
            <a:off x="1121217" y="7866330"/>
            <a:ext cx="1192605" cy="996487"/>
          </a:xfrm>
          <a:prstGeom prst="rect">
            <a:avLst/>
          </a:prstGeom>
        </p:spPr>
      </p:pic>
      <p:pic>
        <p:nvPicPr>
          <p:cNvPr id="18" name="Picture 17">
            <a:extLst>
              <a:ext uri="{FF2B5EF4-FFF2-40B4-BE49-F238E27FC236}">
                <a16:creationId xmlns:a16="http://schemas.microsoft.com/office/drawing/2014/main" id="{6E6410C2-E543-D3B2-3CD6-20FD555D9C11}"/>
              </a:ext>
            </a:extLst>
          </p:cNvPr>
          <p:cNvPicPr>
            <a:picLocks noChangeAspect="1"/>
          </p:cNvPicPr>
          <p:nvPr/>
        </p:nvPicPr>
        <p:blipFill>
          <a:blip r:embed="rId5"/>
          <a:srcRect l="9282" t="3352" r="8149" b="6956"/>
          <a:stretch/>
        </p:blipFill>
        <p:spPr>
          <a:xfrm>
            <a:off x="2181839" y="7265609"/>
            <a:ext cx="1077875" cy="960585"/>
          </a:xfrm>
          <a:prstGeom prst="rect">
            <a:avLst/>
          </a:prstGeom>
        </p:spPr>
      </p:pic>
      <p:pic>
        <p:nvPicPr>
          <p:cNvPr id="22" name="Picture 21">
            <a:extLst>
              <a:ext uri="{FF2B5EF4-FFF2-40B4-BE49-F238E27FC236}">
                <a16:creationId xmlns:a16="http://schemas.microsoft.com/office/drawing/2014/main" id="{29596BBC-CF10-ABB2-C638-A35D1925B19C}"/>
              </a:ext>
            </a:extLst>
          </p:cNvPr>
          <p:cNvPicPr>
            <a:picLocks noChangeAspect="1"/>
          </p:cNvPicPr>
          <p:nvPr/>
        </p:nvPicPr>
        <p:blipFill>
          <a:blip r:embed="rId6"/>
          <a:stretch>
            <a:fillRect/>
          </a:stretch>
        </p:blipFill>
        <p:spPr>
          <a:xfrm>
            <a:off x="190500" y="8646695"/>
            <a:ext cx="1192605" cy="1001132"/>
          </a:xfrm>
          <a:prstGeom prst="rect">
            <a:avLst/>
          </a:prstGeom>
        </p:spPr>
      </p:pic>
      <p:pic>
        <p:nvPicPr>
          <p:cNvPr id="24" name="Picture 23">
            <a:extLst>
              <a:ext uri="{FF2B5EF4-FFF2-40B4-BE49-F238E27FC236}">
                <a16:creationId xmlns:a16="http://schemas.microsoft.com/office/drawing/2014/main" id="{501F8612-E13E-6D68-77E7-D48F0E397D8F}"/>
              </a:ext>
            </a:extLst>
          </p:cNvPr>
          <p:cNvPicPr>
            <a:picLocks noChangeAspect="1"/>
          </p:cNvPicPr>
          <p:nvPr/>
        </p:nvPicPr>
        <p:blipFill>
          <a:blip r:embed="rId7"/>
          <a:stretch>
            <a:fillRect/>
          </a:stretch>
        </p:blipFill>
        <p:spPr>
          <a:xfrm>
            <a:off x="2262288" y="8682656"/>
            <a:ext cx="966458" cy="914217"/>
          </a:xfrm>
          <a:prstGeom prst="rect">
            <a:avLst/>
          </a:prstGeom>
        </p:spPr>
      </p:pic>
      <p:pic>
        <p:nvPicPr>
          <p:cNvPr id="1026" name="Picture 2" descr="Protected Characteristics - Southwold Primary School - Nottingham">
            <a:extLst>
              <a:ext uri="{FF2B5EF4-FFF2-40B4-BE49-F238E27FC236}">
                <a16:creationId xmlns:a16="http://schemas.microsoft.com/office/drawing/2014/main" id="{542F4D39-CAB3-8182-2604-5EF80B6B5E3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52614" y="6979809"/>
            <a:ext cx="2112827" cy="2755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43659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9A217-EEAA-1015-CD45-5CA73AF9D35D}"/>
            </a:ext>
          </a:extLst>
        </p:cNvPr>
        <p:cNvGrpSpPr/>
        <p:nvPr/>
      </p:nvGrpSpPr>
      <p:grpSpPr>
        <a:xfrm>
          <a:off x="0" y="0"/>
          <a:ext cx="0" cy="0"/>
          <a:chOff x="0" y="0"/>
          <a:chExt cx="0" cy="0"/>
        </a:xfrm>
      </p:grpSpPr>
      <p:sp>
        <p:nvSpPr>
          <p:cNvPr id="10" name="Rectangle: Diagonal Corners Rounded 9">
            <a:extLst>
              <a:ext uri="{FF2B5EF4-FFF2-40B4-BE49-F238E27FC236}">
                <a16:creationId xmlns:a16="http://schemas.microsoft.com/office/drawing/2014/main" id="{CC189947-0E60-1D82-3EBE-3B8CBE025942}"/>
              </a:ext>
            </a:extLst>
          </p:cNvPr>
          <p:cNvSpPr/>
          <p:nvPr/>
        </p:nvSpPr>
        <p:spPr>
          <a:xfrm>
            <a:off x="471946" y="38452"/>
            <a:ext cx="5851204" cy="795082"/>
          </a:xfrm>
          <a:prstGeom prst="round2DiagRect">
            <a:avLst/>
          </a:prstGeom>
          <a:solidFill>
            <a:schemeClr val="accent6">
              <a:lumMod val="50000"/>
            </a:schemeClr>
          </a:solidFill>
          <a:ln>
            <a:solidFill>
              <a:schemeClr val="accent6">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429883C3-0210-57DB-C99E-AD8199D37C3F}"/>
              </a:ext>
            </a:extLst>
          </p:cNvPr>
          <p:cNvSpPr/>
          <p:nvPr/>
        </p:nvSpPr>
        <p:spPr>
          <a:xfrm>
            <a:off x="103225" y="25542"/>
            <a:ext cx="6622928" cy="461665"/>
          </a:xfrm>
          <a:prstGeom prst="rect">
            <a:avLst/>
          </a:prstGeom>
          <a:noFill/>
        </p:spPr>
        <p:txBody>
          <a:bodyPr wrap="square" lIns="91440" tIns="45720" rIns="91440" bIns="45720">
            <a:spAutoFit/>
          </a:bodyPr>
          <a:lstStyle/>
          <a:p>
            <a:pPr algn="ctr"/>
            <a:r>
              <a:rPr lang="en-US" sz="2400" b="1" dirty="0">
                <a:ln w="9525">
                  <a:solidFill>
                    <a:schemeClr val="accent6">
                      <a:lumMod val="40000"/>
                      <a:lumOff val="60000"/>
                    </a:schemeClr>
                  </a:solidFill>
                  <a:prstDash val="solid"/>
                </a:ln>
                <a:solidFill>
                  <a:schemeClr val="accent6">
                    <a:lumMod val="50000"/>
                  </a:schemeClr>
                </a:solidFill>
                <a:latin typeface="Cavolini" panose="03000502040302020204" pitchFamily="66" charset="0"/>
                <a:cs typeface="Cavolini" panose="03000502040302020204" pitchFamily="66" charset="0"/>
              </a:rPr>
              <a:t>Cultural Capital at St Mary’s</a:t>
            </a:r>
            <a:endParaRPr lang="en-US" sz="1600" b="1" dirty="0">
              <a:ln w="9525">
                <a:solidFill>
                  <a:schemeClr val="accent6">
                    <a:lumMod val="40000"/>
                    <a:lumOff val="60000"/>
                  </a:schemeClr>
                </a:solidFill>
                <a:prstDash val="solid"/>
              </a:ln>
              <a:solidFill>
                <a:schemeClr val="accent6">
                  <a:lumMod val="50000"/>
                </a:schemeClr>
              </a:solidFill>
              <a:latin typeface="Cavolini" panose="03000502040302020204" pitchFamily="66" charset="0"/>
              <a:cs typeface="Cavolini" panose="03000502040302020204" pitchFamily="66" charset="0"/>
            </a:endParaRPr>
          </a:p>
        </p:txBody>
      </p:sp>
      <p:sp>
        <p:nvSpPr>
          <p:cNvPr id="2" name="Rectangle: Rounded Corners 1">
            <a:extLst>
              <a:ext uri="{FF2B5EF4-FFF2-40B4-BE49-F238E27FC236}">
                <a16:creationId xmlns:a16="http://schemas.microsoft.com/office/drawing/2014/main" id="{2360550C-FCE7-87E4-10B3-5F29D1FF525F}"/>
              </a:ext>
            </a:extLst>
          </p:cNvPr>
          <p:cNvSpPr/>
          <p:nvPr/>
        </p:nvSpPr>
        <p:spPr>
          <a:xfrm>
            <a:off x="103225" y="1022976"/>
            <a:ext cx="6653698" cy="6361671"/>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lIns="90000" rtlCol="0" anchor="t"/>
          <a:lstStyle/>
          <a:p>
            <a:pPr algn="ctr"/>
            <a:r>
              <a:rPr lang="en-US" sz="1000" b="1" u="sng" dirty="0">
                <a:latin typeface="Cavolini" panose="03000502040302020204" pitchFamily="66" charset="0"/>
                <a:cs typeface="Cavolini" panose="03000502040302020204" pitchFamily="66" charset="0"/>
              </a:rPr>
              <a:t>Developing Lifelong Learners</a:t>
            </a:r>
          </a:p>
          <a:p>
            <a:pPr algn="ctr"/>
            <a:endParaRPr lang="en-GB" sz="1000" dirty="0">
              <a:latin typeface="Cavolini" panose="03000502040302020204" pitchFamily="66" charset="0"/>
              <a:cs typeface="Cavolini" panose="03000502040302020204" pitchFamily="66" charset="0"/>
            </a:endParaRPr>
          </a:p>
          <a:p>
            <a:pPr algn="ctr"/>
            <a:r>
              <a:rPr lang="en-GB" sz="1000" dirty="0">
                <a:latin typeface="Cavolini" panose="03000502040302020204" pitchFamily="66" charset="0"/>
                <a:cs typeface="Cavolini" panose="03000502040302020204" pitchFamily="66" charset="0"/>
              </a:rPr>
              <a:t>Learning at St Mary’s aims to be engaging, exciting, and meaningful. Through carefully planned teaching and a broad range of enrichment experiences, we aim to open doors to new opportunities, inspire curiosity, and deepen children’s understanding of the world around them.</a:t>
            </a:r>
          </a:p>
          <a:p>
            <a:pPr algn="ctr"/>
            <a:endParaRPr lang="en-GB" sz="1000" dirty="0">
              <a:latin typeface="Cavolini" panose="03000502040302020204" pitchFamily="66" charset="0"/>
              <a:cs typeface="Cavolini" panose="03000502040302020204" pitchFamily="66" charset="0"/>
            </a:endParaRPr>
          </a:p>
          <a:p>
            <a:pPr algn="ctr"/>
            <a:r>
              <a:rPr lang="en-GB" sz="1050" dirty="0">
                <a:latin typeface="Cavolini" panose="03000502040302020204" pitchFamily="66" charset="0"/>
                <a:cs typeface="Cavolini" panose="03000502040302020204" pitchFamily="66" charset="0"/>
              </a:rPr>
              <a:t>We want our children to be </a:t>
            </a:r>
            <a:r>
              <a:rPr lang="en-GB" sz="1050" b="1" dirty="0">
                <a:latin typeface="Cavolini" panose="03000502040302020204" pitchFamily="66" charset="0"/>
                <a:cs typeface="Cavolini" panose="03000502040302020204" pitchFamily="66" charset="0"/>
              </a:rPr>
              <a:t>curious, courageous </a:t>
            </a:r>
            <a:r>
              <a:rPr lang="en-GB" sz="1050" dirty="0">
                <a:latin typeface="Cavolini" panose="03000502040302020204" pitchFamily="66" charset="0"/>
                <a:cs typeface="Cavolini" panose="03000502040302020204" pitchFamily="66" charset="0"/>
              </a:rPr>
              <a:t>and</a:t>
            </a:r>
            <a:r>
              <a:rPr lang="en-GB" sz="1050" b="1" dirty="0">
                <a:latin typeface="Cavolini" panose="03000502040302020204" pitchFamily="66" charset="0"/>
                <a:cs typeface="Cavolini" panose="03000502040302020204" pitchFamily="66" charset="0"/>
              </a:rPr>
              <a:t> compassionate </a:t>
            </a:r>
            <a:r>
              <a:rPr lang="en-GB" sz="1050" dirty="0">
                <a:latin typeface="Cavolini" panose="03000502040302020204" pitchFamily="66" charset="0"/>
                <a:cs typeface="Cavolini" panose="03000502040302020204" pitchFamily="66" charset="0"/>
              </a:rPr>
              <a:t>learners.</a:t>
            </a:r>
          </a:p>
          <a:p>
            <a:pPr algn="ctr"/>
            <a:endParaRPr lang="en-GB" sz="1000" b="1" dirty="0">
              <a:latin typeface="Cavolini" panose="03000502040302020204" pitchFamily="66" charset="0"/>
              <a:cs typeface="Cavolini" panose="03000502040302020204" pitchFamily="66" charset="0"/>
            </a:endParaRPr>
          </a:p>
          <a:p>
            <a:pPr algn="ctr"/>
            <a:r>
              <a:rPr lang="en-GB" sz="1000" b="1" dirty="0">
                <a:latin typeface="Cavolini" panose="03000502040302020204" pitchFamily="66" charset="0"/>
                <a:cs typeface="Cavolini" panose="03000502040302020204" pitchFamily="66" charset="0"/>
              </a:rPr>
              <a:t>Curious</a:t>
            </a:r>
            <a:r>
              <a:rPr lang="en-GB" sz="1000" dirty="0">
                <a:latin typeface="Cavolini" panose="03000502040302020204" pitchFamily="66" charset="0"/>
                <a:cs typeface="Cavolini" panose="03000502040302020204" pitchFamily="66" charset="0"/>
              </a:rPr>
              <a:t> – asking questions, exploring ideas, and developing a love of learning.</a:t>
            </a:r>
          </a:p>
          <a:p>
            <a:pPr algn="ctr"/>
            <a:r>
              <a:rPr lang="en-GB" sz="1000" b="1" dirty="0">
                <a:latin typeface="Cavolini" panose="03000502040302020204" pitchFamily="66" charset="0"/>
                <a:cs typeface="Cavolini" panose="03000502040302020204" pitchFamily="66" charset="0"/>
              </a:rPr>
              <a:t>Courageous</a:t>
            </a:r>
            <a:r>
              <a:rPr lang="en-GB" sz="1000" dirty="0">
                <a:latin typeface="Cavolini" panose="03000502040302020204" pitchFamily="66" charset="0"/>
                <a:cs typeface="Cavolini" panose="03000502040302020204" pitchFamily="66" charset="0"/>
              </a:rPr>
              <a:t> – taking risks in their learning, persevering through challenges, and standing up for what is right.</a:t>
            </a:r>
          </a:p>
          <a:p>
            <a:pPr algn="ctr"/>
            <a:r>
              <a:rPr lang="en-GB" sz="1000" b="1" dirty="0">
                <a:latin typeface="Cavolini" panose="03000502040302020204" pitchFamily="66" charset="0"/>
                <a:cs typeface="Cavolini" panose="03000502040302020204" pitchFamily="66" charset="0"/>
              </a:rPr>
              <a:t>Compassionate</a:t>
            </a:r>
            <a:r>
              <a:rPr lang="en-GB" sz="1000" dirty="0">
                <a:latin typeface="Cavolini" panose="03000502040302020204" pitchFamily="66" charset="0"/>
                <a:cs typeface="Cavolini" panose="03000502040302020204" pitchFamily="66" charset="0"/>
              </a:rPr>
              <a:t> – showing kindness, empathy, and respect for others, and seeking to make a positive difference in their community and beyond.</a:t>
            </a:r>
          </a:p>
          <a:p>
            <a:pPr algn="ctr"/>
            <a:endParaRPr lang="en-US" sz="1000" b="1" u="sng" dirty="0">
              <a:latin typeface="Cavolini" panose="03000502040302020204" pitchFamily="66" charset="0"/>
              <a:cs typeface="Cavolini" panose="03000502040302020204" pitchFamily="66" charset="0"/>
            </a:endParaRPr>
          </a:p>
          <a:p>
            <a:pPr algn="ctr"/>
            <a:endParaRPr lang="en-US" sz="300" u="sng" dirty="0">
              <a:latin typeface="Cavolini" panose="03000502040302020204" pitchFamily="66" charset="0"/>
              <a:cs typeface="Cavolini" panose="03000502040302020204" pitchFamily="66" charset="0"/>
            </a:endParaRPr>
          </a:p>
          <a:p>
            <a:pPr algn="ctr"/>
            <a:endParaRPr lang="en-US" sz="1050" u="sng" dirty="0">
              <a:latin typeface="Cavolini" panose="03000502040302020204" pitchFamily="66" charset="0"/>
              <a:cs typeface="Cavolini" panose="03000502040302020204" pitchFamily="66" charset="0"/>
            </a:endParaRPr>
          </a:p>
        </p:txBody>
      </p:sp>
      <p:sp>
        <p:nvSpPr>
          <p:cNvPr id="9" name="Rectangle: Rounded Corners 8">
            <a:extLst>
              <a:ext uri="{FF2B5EF4-FFF2-40B4-BE49-F238E27FC236}">
                <a16:creationId xmlns:a16="http://schemas.microsoft.com/office/drawing/2014/main" id="{9C41E228-82BA-9E02-950F-E506DA7E2E68}"/>
              </a:ext>
            </a:extLst>
          </p:cNvPr>
          <p:cNvSpPr/>
          <p:nvPr/>
        </p:nvSpPr>
        <p:spPr>
          <a:xfrm>
            <a:off x="233206" y="3602736"/>
            <a:ext cx="1584960" cy="3529584"/>
          </a:xfrm>
          <a:prstGeom prst="roundRect">
            <a:avLst/>
          </a:prstGeom>
        </p:spPr>
        <p:style>
          <a:lnRef idx="1">
            <a:schemeClr val="accent6"/>
          </a:lnRef>
          <a:fillRef idx="2">
            <a:schemeClr val="accent6"/>
          </a:fillRef>
          <a:effectRef idx="1">
            <a:schemeClr val="accent6"/>
          </a:effectRef>
          <a:fontRef idx="minor">
            <a:schemeClr val="dk1"/>
          </a:fontRef>
        </p:style>
        <p:txBody>
          <a:bodyPr rtlCol="0" anchor="b"/>
          <a:lstStyle/>
          <a:p>
            <a:pPr algn="ctr"/>
            <a:r>
              <a:rPr lang="en-GB" sz="1100" dirty="0">
                <a:latin typeface="Cavolini" panose="03000502040302020204" pitchFamily="66" charset="0"/>
                <a:cs typeface="Cavolini" panose="03000502040302020204" pitchFamily="66" charset="0"/>
              </a:rPr>
              <a:t>How?</a:t>
            </a:r>
          </a:p>
          <a:p>
            <a:pPr algn="ctr"/>
            <a:endParaRPr lang="en-GB" sz="1100" dirty="0">
              <a:latin typeface="Cavolini" panose="03000502040302020204" pitchFamily="66" charset="0"/>
              <a:cs typeface="Cavolini" panose="03000502040302020204" pitchFamily="66" charset="0"/>
            </a:endParaRPr>
          </a:p>
          <a:p>
            <a:pPr algn="ctr"/>
            <a:r>
              <a:rPr lang="en-GB" sz="1100" dirty="0">
                <a:latin typeface="Cavolini" panose="03000502040302020204" pitchFamily="66" charset="0"/>
                <a:cs typeface="Cavolini" panose="03000502040302020204" pitchFamily="66" charset="0"/>
              </a:rPr>
              <a:t>Why?</a:t>
            </a:r>
          </a:p>
          <a:p>
            <a:pPr algn="ctr"/>
            <a:endParaRPr lang="en-GB" sz="1100" dirty="0">
              <a:latin typeface="Cavolini" panose="03000502040302020204" pitchFamily="66" charset="0"/>
              <a:cs typeface="Cavolini" panose="03000502040302020204" pitchFamily="66" charset="0"/>
            </a:endParaRPr>
          </a:p>
          <a:p>
            <a:pPr algn="ctr"/>
            <a:r>
              <a:rPr lang="en-GB" sz="1100" dirty="0">
                <a:latin typeface="Cavolini" panose="03000502040302020204" pitchFamily="66" charset="0"/>
                <a:cs typeface="Cavolini" panose="03000502040302020204" pitchFamily="66" charset="0"/>
              </a:rPr>
              <a:t>When?</a:t>
            </a:r>
          </a:p>
          <a:p>
            <a:pPr algn="ctr"/>
            <a:endParaRPr lang="en-GB" sz="1100" dirty="0">
              <a:latin typeface="Cavolini" panose="03000502040302020204" pitchFamily="66" charset="0"/>
              <a:cs typeface="Cavolini" panose="03000502040302020204" pitchFamily="66" charset="0"/>
            </a:endParaRPr>
          </a:p>
          <a:p>
            <a:pPr algn="ctr"/>
            <a:r>
              <a:rPr lang="en-GB" sz="1100" dirty="0">
                <a:latin typeface="Cavolini" panose="03000502040302020204" pitchFamily="66" charset="0"/>
                <a:cs typeface="Cavolini" panose="03000502040302020204" pitchFamily="66" charset="0"/>
              </a:rPr>
              <a:t>What?</a:t>
            </a:r>
          </a:p>
          <a:p>
            <a:pPr algn="ctr"/>
            <a:endParaRPr lang="en-GB" sz="1100" dirty="0">
              <a:latin typeface="Cavolini" panose="03000502040302020204" pitchFamily="66" charset="0"/>
              <a:cs typeface="Cavolini" panose="03000502040302020204" pitchFamily="66" charset="0"/>
            </a:endParaRPr>
          </a:p>
          <a:p>
            <a:pPr algn="ctr"/>
            <a:r>
              <a:rPr lang="en-GB" sz="1100" dirty="0">
                <a:latin typeface="Cavolini" panose="03000502040302020204" pitchFamily="66" charset="0"/>
                <a:cs typeface="Cavolini" panose="03000502040302020204" pitchFamily="66" charset="0"/>
              </a:rPr>
              <a:t>Awe &amp; wonder</a:t>
            </a:r>
          </a:p>
          <a:p>
            <a:pPr algn="ctr"/>
            <a:endParaRPr lang="en-GB" sz="1400" dirty="0"/>
          </a:p>
        </p:txBody>
      </p:sp>
      <p:sp>
        <p:nvSpPr>
          <p:cNvPr id="19" name="TextBox 18">
            <a:extLst>
              <a:ext uri="{FF2B5EF4-FFF2-40B4-BE49-F238E27FC236}">
                <a16:creationId xmlns:a16="http://schemas.microsoft.com/office/drawing/2014/main" id="{EAEEDD78-DE68-CD34-DCF2-C7717D4CE7E0}"/>
              </a:ext>
            </a:extLst>
          </p:cNvPr>
          <p:cNvSpPr txBox="1"/>
          <p:nvPr/>
        </p:nvSpPr>
        <p:spPr>
          <a:xfrm>
            <a:off x="1265560" y="416357"/>
            <a:ext cx="4046208" cy="400110"/>
          </a:xfrm>
          <a:prstGeom prst="rect">
            <a:avLst/>
          </a:prstGeom>
          <a:noFill/>
        </p:spPr>
        <p:txBody>
          <a:bodyPr wrap="square" rtlCol="0" anchor="ctr">
            <a:spAutoFit/>
          </a:bodyPr>
          <a:lstStyle/>
          <a:p>
            <a:pPr algn="ctr"/>
            <a:r>
              <a:rPr lang="en-GB" sz="1000" b="1" dirty="0">
                <a:solidFill>
                  <a:schemeClr val="bg1"/>
                </a:solidFill>
                <a:latin typeface="Cavolini" panose="03000502040302020204" pitchFamily="66" charset="0"/>
                <a:ea typeface="Tahoma" panose="020B0604030504040204" pitchFamily="34" charset="0"/>
                <a:cs typeface="Cavolini" panose="03000502040302020204" pitchFamily="66" charset="0"/>
              </a:rPr>
              <a:t>Together we love, learn and flourish</a:t>
            </a:r>
          </a:p>
          <a:p>
            <a:pPr algn="ctr"/>
            <a:r>
              <a:rPr lang="en-GB" sz="1000" i="1" dirty="0">
                <a:solidFill>
                  <a:schemeClr val="bg1"/>
                </a:solidFill>
                <a:latin typeface="Cavolini" panose="03000502040302020204" pitchFamily="66" charset="0"/>
                <a:ea typeface="Tahoma" panose="020B0604030504040204" pitchFamily="34" charset="0"/>
                <a:cs typeface="Cavolini" panose="03000502040302020204" pitchFamily="66" charset="0"/>
              </a:rPr>
              <a:t>‘Let all you do be done with love’ 1 Corinthians 16:14</a:t>
            </a:r>
          </a:p>
        </p:txBody>
      </p:sp>
      <p:sp>
        <p:nvSpPr>
          <p:cNvPr id="6" name="Rectangle: Rounded Corners 5">
            <a:extLst>
              <a:ext uri="{FF2B5EF4-FFF2-40B4-BE49-F238E27FC236}">
                <a16:creationId xmlns:a16="http://schemas.microsoft.com/office/drawing/2014/main" id="{57899D65-9AAF-8713-3608-6C8AD04594DC}"/>
              </a:ext>
            </a:extLst>
          </p:cNvPr>
          <p:cNvSpPr/>
          <p:nvPr/>
        </p:nvSpPr>
        <p:spPr>
          <a:xfrm>
            <a:off x="103225" y="7587020"/>
            <a:ext cx="6622928" cy="2180916"/>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rtlCol="0" anchor="t"/>
          <a:lstStyle/>
          <a:p>
            <a:pPr algn="ctr"/>
            <a:r>
              <a:rPr lang="en-US" sz="1000" b="1" u="sng" dirty="0">
                <a:latin typeface="Cavolini" panose="03000502040302020204" pitchFamily="66" charset="0"/>
                <a:cs typeface="Cavolini" panose="03000502040302020204" pitchFamily="66" charset="0"/>
              </a:rPr>
              <a:t>Social, Moral, Spiritual, Cultural Development</a:t>
            </a:r>
          </a:p>
        </p:txBody>
      </p:sp>
      <p:pic>
        <p:nvPicPr>
          <p:cNvPr id="3" name="Picture 2" descr="A group of animals in circle frames&#10;&#10;AI-generated content may be incorrect.">
            <a:extLst>
              <a:ext uri="{FF2B5EF4-FFF2-40B4-BE49-F238E27FC236}">
                <a16:creationId xmlns:a16="http://schemas.microsoft.com/office/drawing/2014/main" id="{F4221660-2356-1727-C26F-B1A7FCB524A0}"/>
              </a:ext>
            </a:extLst>
          </p:cNvPr>
          <p:cNvPicPr>
            <a:picLocks noChangeAspect="1"/>
          </p:cNvPicPr>
          <p:nvPr/>
        </p:nvPicPr>
        <p:blipFill>
          <a:blip r:embed="rId2">
            <a:extLst>
              <a:ext uri="{28A0092B-C50C-407E-A947-70E740481C1C}">
                <a14:useLocalDpi xmlns:a14="http://schemas.microsoft.com/office/drawing/2010/main" val="0"/>
              </a:ext>
            </a:extLst>
          </a:blip>
          <a:srcRect l="6881" t="21825" r="65750" b="28230"/>
          <a:stretch>
            <a:fillRect/>
          </a:stretch>
        </p:blipFill>
        <p:spPr>
          <a:xfrm>
            <a:off x="471946" y="3720040"/>
            <a:ext cx="1107480" cy="1131773"/>
          </a:xfrm>
          <a:prstGeom prst="ellipse">
            <a:avLst/>
          </a:prstGeom>
        </p:spPr>
      </p:pic>
      <p:sp>
        <p:nvSpPr>
          <p:cNvPr id="11" name="Rectangle: Rounded Corners 10">
            <a:extLst>
              <a:ext uri="{FF2B5EF4-FFF2-40B4-BE49-F238E27FC236}">
                <a16:creationId xmlns:a16="http://schemas.microsoft.com/office/drawing/2014/main" id="{3F2EC88F-F20B-E9D9-53AF-4A52B6F3B91E}"/>
              </a:ext>
            </a:extLst>
          </p:cNvPr>
          <p:cNvSpPr/>
          <p:nvPr/>
        </p:nvSpPr>
        <p:spPr>
          <a:xfrm>
            <a:off x="2599958" y="3602736"/>
            <a:ext cx="1584960" cy="3529584"/>
          </a:xfrm>
          <a:prstGeom prst="roundRect">
            <a:avLst/>
          </a:prstGeom>
        </p:spPr>
        <p:style>
          <a:lnRef idx="1">
            <a:schemeClr val="accent6"/>
          </a:lnRef>
          <a:fillRef idx="2">
            <a:schemeClr val="accent6"/>
          </a:fillRef>
          <a:effectRef idx="1">
            <a:schemeClr val="accent6"/>
          </a:effectRef>
          <a:fontRef idx="minor">
            <a:schemeClr val="dk1"/>
          </a:fontRef>
        </p:style>
        <p:txBody>
          <a:bodyPr rtlCol="0" anchor="b"/>
          <a:lstStyle/>
          <a:p>
            <a:pPr algn="ctr"/>
            <a:r>
              <a:rPr lang="en-GB" sz="1100" dirty="0">
                <a:latin typeface="Cavolini" panose="03000502040302020204" pitchFamily="66" charset="0"/>
                <a:cs typeface="Cavolini" panose="03000502040302020204" pitchFamily="66" charset="0"/>
              </a:rPr>
              <a:t>Persevere</a:t>
            </a:r>
          </a:p>
          <a:p>
            <a:pPr algn="ctr"/>
            <a:endParaRPr lang="en-GB" sz="1100" dirty="0">
              <a:latin typeface="Cavolini" panose="03000502040302020204" pitchFamily="66" charset="0"/>
              <a:cs typeface="Cavolini" panose="03000502040302020204" pitchFamily="66" charset="0"/>
            </a:endParaRPr>
          </a:p>
          <a:p>
            <a:pPr algn="ctr"/>
            <a:r>
              <a:rPr lang="en-GB" sz="1100" dirty="0">
                <a:latin typeface="Cavolini" panose="03000502040302020204" pitchFamily="66" charset="0"/>
                <a:cs typeface="Cavolini" panose="03000502040302020204" pitchFamily="66" charset="0"/>
              </a:rPr>
              <a:t>Determined</a:t>
            </a:r>
          </a:p>
          <a:p>
            <a:pPr algn="ctr"/>
            <a:endParaRPr lang="en-GB" sz="1100" dirty="0">
              <a:latin typeface="Cavolini" panose="03000502040302020204" pitchFamily="66" charset="0"/>
              <a:cs typeface="Cavolini" panose="03000502040302020204" pitchFamily="66" charset="0"/>
            </a:endParaRPr>
          </a:p>
          <a:p>
            <a:pPr algn="ctr"/>
            <a:r>
              <a:rPr lang="en-GB" sz="1100" dirty="0">
                <a:latin typeface="Cavolini" panose="03000502040302020204" pitchFamily="66" charset="0"/>
                <a:cs typeface="Cavolini" panose="03000502040302020204" pitchFamily="66" charset="0"/>
              </a:rPr>
              <a:t>Resilient</a:t>
            </a:r>
          </a:p>
          <a:p>
            <a:pPr algn="ctr"/>
            <a:endParaRPr lang="en-GB" sz="1100" dirty="0">
              <a:latin typeface="Cavolini" panose="03000502040302020204" pitchFamily="66" charset="0"/>
              <a:cs typeface="Cavolini" panose="03000502040302020204" pitchFamily="66" charset="0"/>
            </a:endParaRPr>
          </a:p>
          <a:p>
            <a:pPr algn="ctr"/>
            <a:r>
              <a:rPr lang="en-GB" sz="1100" dirty="0">
                <a:latin typeface="Cavolini" panose="03000502040302020204" pitchFamily="66" charset="0"/>
                <a:cs typeface="Cavolini" panose="03000502040302020204" pitchFamily="66" charset="0"/>
              </a:rPr>
              <a:t>Confident</a:t>
            </a:r>
          </a:p>
          <a:p>
            <a:pPr algn="ctr"/>
            <a:endParaRPr lang="en-GB" sz="1100" dirty="0">
              <a:latin typeface="Cavolini" panose="03000502040302020204" pitchFamily="66" charset="0"/>
              <a:cs typeface="Cavolini" panose="03000502040302020204" pitchFamily="66" charset="0"/>
            </a:endParaRPr>
          </a:p>
          <a:p>
            <a:pPr algn="ctr"/>
            <a:r>
              <a:rPr lang="en-GB" sz="1100" dirty="0">
                <a:latin typeface="Cavolini" panose="03000502040302020204" pitchFamily="66" charset="0"/>
                <a:cs typeface="Cavolini" panose="03000502040302020204" pitchFamily="66" charset="0"/>
              </a:rPr>
              <a:t>Brave</a:t>
            </a:r>
          </a:p>
        </p:txBody>
      </p:sp>
      <p:pic>
        <p:nvPicPr>
          <p:cNvPr id="4" name="Picture 3" descr="A group of animals in circle frames&#10;&#10;AI-generated content may be incorrect.">
            <a:extLst>
              <a:ext uri="{FF2B5EF4-FFF2-40B4-BE49-F238E27FC236}">
                <a16:creationId xmlns:a16="http://schemas.microsoft.com/office/drawing/2014/main" id="{FB601FD1-637E-FEEE-2D06-1DDED9C4543C}"/>
              </a:ext>
            </a:extLst>
          </p:cNvPr>
          <p:cNvPicPr>
            <a:picLocks noChangeAspect="1"/>
          </p:cNvPicPr>
          <p:nvPr/>
        </p:nvPicPr>
        <p:blipFill>
          <a:blip r:embed="rId2">
            <a:extLst>
              <a:ext uri="{28A0092B-C50C-407E-A947-70E740481C1C}">
                <a14:useLocalDpi xmlns:a14="http://schemas.microsoft.com/office/drawing/2010/main" val="0"/>
              </a:ext>
            </a:extLst>
          </a:blip>
          <a:srcRect l="36511" t="23540" r="36823" b="28052"/>
          <a:stretch>
            <a:fillRect/>
          </a:stretch>
        </p:blipFill>
        <p:spPr>
          <a:xfrm>
            <a:off x="2838698" y="3720040"/>
            <a:ext cx="1107480" cy="1079263"/>
          </a:xfrm>
          <a:prstGeom prst="ellipse">
            <a:avLst/>
          </a:prstGeom>
        </p:spPr>
      </p:pic>
      <p:sp>
        <p:nvSpPr>
          <p:cNvPr id="13" name="Rectangle: Rounded Corners 12">
            <a:extLst>
              <a:ext uri="{FF2B5EF4-FFF2-40B4-BE49-F238E27FC236}">
                <a16:creationId xmlns:a16="http://schemas.microsoft.com/office/drawing/2014/main" id="{E3C2B5FE-7FCE-135F-6B5D-4973F8EE01FD}"/>
              </a:ext>
            </a:extLst>
          </p:cNvPr>
          <p:cNvSpPr/>
          <p:nvPr/>
        </p:nvSpPr>
        <p:spPr>
          <a:xfrm>
            <a:off x="4971820" y="3602736"/>
            <a:ext cx="1584960" cy="3529584"/>
          </a:xfrm>
          <a:prstGeom prst="roundRect">
            <a:avLst/>
          </a:prstGeom>
        </p:spPr>
        <p:style>
          <a:lnRef idx="1">
            <a:schemeClr val="accent6"/>
          </a:lnRef>
          <a:fillRef idx="2">
            <a:schemeClr val="accent6"/>
          </a:fillRef>
          <a:effectRef idx="1">
            <a:schemeClr val="accent6"/>
          </a:effectRef>
          <a:fontRef idx="minor">
            <a:schemeClr val="dk1"/>
          </a:fontRef>
        </p:style>
        <p:txBody>
          <a:bodyPr rtlCol="0" anchor="b"/>
          <a:lstStyle/>
          <a:p>
            <a:pPr algn="ctr"/>
            <a:r>
              <a:rPr lang="en-GB" sz="1100" dirty="0">
                <a:latin typeface="Cavolini" panose="03000502040302020204" pitchFamily="66" charset="0"/>
                <a:cs typeface="Cavolini" panose="03000502040302020204" pitchFamily="66" charset="0"/>
              </a:rPr>
              <a:t>Loving</a:t>
            </a:r>
          </a:p>
          <a:p>
            <a:pPr algn="ctr"/>
            <a:endParaRPr lang="en-GB" sz="1100" dirty="0">
              <a:latin typeface="Cavolini" panose="03000502040302020204" pitchFamily="66" charset="0"/>
              <a:cs typeface="Cavolini" panose="03000502040302020204" pitchFamily="66" charset="0"/>
            </a:endParaRPr>
          </a:p>
          <a:p>
            <a:pPr algn="ctr"/>
            <a:r>
              <a:rPr lang="en-GB" sz="1100" dirty="0">
                <a:latin typeface="Cavolini" panose="03000502040302020204" pitchFamily="66" charset="0"/>
                <a:cs typeface="Cavolini" panose="03000502040302020204" pitchFamily="66" charset="0"/>
              </a:rPr>
              <a:t>Caring</a:t>
            </a:r>
          </a:p>
          <a:p>
            <a:pPr algn="ctr"/>
            <a:endParaRPr lang="en-GB" sz="1100" dirty="0">
              <a:latin typeface="Cavolini" panose="03000502040302020204" pitchFamily="66" charset="0"/>
              <a:cs typeface="Cavolini" panose="03000502040302020204" pitchFamily="66" charset="0"/>
            </a:endParaRPr>
          </a:p>
          <a:p>
            <a:pPr algn="ctr"/>
            <a:r>
              <a:rPr lang="en-GB" sz="1100" dirty="0">
                <a:latin typeface="Cavolini" panose="03000502040302020204" pitchFamily="66" charset="0"/>
                <a:cs typeface="Cavolini" panose="03000502040302020204" pitchFamily="66" charset="0"/>
              </a:rPr>
              <a:t>Thoughtful</a:t>
            </a:r>
          </a:p>
          <a:p>
            <a:pPr algn="ctr"/>
            <a:endParaRPr lang="en-GB" sz="1100" dirty="0">
              <a:latin typeface="Cavolini" panose="03000502040302020204" pitchFamily="66" charset="0"/>
              <a:cs typeface="Cavolini" panose="03000502040302020204" pitchFamily="66" charset="0"/>
            </a:endParaRPr>
          </a:p>
          <a:p>
            <a:pPr algn="ctr"/>
            <a:r>
              <a:rPr lang="en-GB" sz="1100" dirty="0">
                <a:latin typeface="Cavolini" panose="03000502040302020204" pitchFamily="66" charset="0"/>
                <a:cs typeface="Cavolini" panose="03000502040302020204" pitchFamily="66" charset="0"/>
              </a:rPr>
              <a:t>Positive mindset</a:t>
            </a:r>
          </a:p>
          <a:p>
            <a:pPr algn="ctr"/>
            <a:endParaRPr lang="en-GB" sz="1400" dirty="0"/>
          </a:p>
        </p:txBody>
      </p:sp>
      <p:pic>
        <p:nvPicPr>
          <p:cNvPr id="5" name="Picture 4" descr="A group of animals in circle frames&#10;&#10;AI-generated content may be incorrect.">
            <a:extLst>
              <a:ext uri="{FF2B5EF4-FFF2-40B4-BE49-F238E27FC236}">
                <a16:creationId xmlns:a16="http://schemas.microsoft.com/office/drawing/2014/main" id="{D6C11930-28BE-84D2-59E6-C4EBE70CD2A3}"/>
              </a:ext>
            </a:extLst>
          </p:cNvPr>
          <p:cNvPicPr>
            <a:picLocks noChangeAspect="1"/>
          </p:cNvPicPr>
          <p:nvPr/>
        </p:nvPicPr>
        <p:blipFill>
          <a:blip r:embed="rId2">
            <a:extLst>
              <a:ext uri="{28A0092B-C50C-407E-A947-70E740481C1C}">
                <a14:useLocalDpi xmlns:a14="http://schemas.microsoft.com/office/drawing/2010/main" val="0"/>
              </a:ext>
            </a:extLst>
          </a:blip>
          <a:srcRect l="64980" t="23979" r="5630" b="25794"/>
          <a:stretch>
            <a:fillRect/>
          </a:stretch>
        </p:blipFill>
        <p:spPr>
          <a:xfrm>
            <a:off x="5205450" y="3751092"/>
            <a:ext cx="1117700" cy="1069667"/>
          </a:xfrm>
          <a:prstGeom prst="ellipse">
            <a:avLst/>
          </a:prstGeom>
        </p:spPr>
      </p:pic>
    </p:spTree>
    <p:extLst>
      <p:ext uri="{BB962C8B-B14F-4D97-AF65-F5344CB8AC3E}">
        <p14:creationId xmlns:p14="http://schemas.microsoft.com/office/powerpoint/2010/main" val="211454867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b2229a2-4bbe-415e-8b61-4961c8c9f4b5" xsi:nil="true"/>
    <lcf76f155ced4ddcb4097134ff3c332f xmlns="7ae2fe5a-ff5a-4ab9-adce-19b05e972fe0">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12EE3E100FF0B4283C59CE2CB8A7AF2" ma:contentTypeVersion="27" ma:contentTypeDescription="Create a new document." ma:contentTypeScope="" ma:versionID="7d4f577d0f27dd5e9f6420b1efd9d4e1">
  <xsd:schema xmlns:xsd="http://www.w3.org/2001/XMLSchema" xmlns:xs="http://www.w3.org/2001/XMLSchema" xmlns:p="http://schemas.microsoft.com/office/2006/metadata/properties" xmlns:ns1="http://schemas.microsoft.com/sharepoint/v3" xmlns:ns2="7ae2fe5a-ff5a-4ab9-adce-19b05e972fe0" xmlns:ns3="1b2229a2-4bbe-415e-8b61-4961c8c9f4b5" targetNamespace="http://schemas.microsoft.com/office/2006/metadata/properties" ma:root="true" ma:fieldsID="be824076a59c30ca8d48afb1464fc7b0" ns1:_="" ns2:_="" ns3:_="">
    <xsd:import namespace="http://schemas.microsoft.com/sharepoint/v3"/>
    <xsd:import namespace="7ae2fe5a-ff5a-4ab9-adce-19b05e972fe0"/>
    <xsd:import namespace="1b2229a2-4bbe-415e-8b61-4961c8c9f4b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LengthInSeconds" minOccurs="0"/>
                <xsd:element ref="ns3:SharedWithUsers" minOccurs="0"/>
                <xsd:element ref="ns3:SharedWithDetails" minOccurs="0"/>
                <xsd:element ref="ns3:TaxCatchAll" minOccurs="0"/>
                <xsd:element ref="ns2:lcf76f155ced4ddcb4097134ff3c332f" minOccurs="0"/>
                <xsd:element ref="ns2:MediaServiceSearchProperties" minOccurs="0"/>
                <xsd:element ref="ns2:MediaServiceObjectDetectorVersion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ae2fe5a-ff5a-4ab9-adce-19b05e972f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5c118614-f5dc-46e1-a474-a9a252a24f02"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b2229a2-4bbe-415e-8b61-4961c8c9f4b5"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9a2cbaa-d142-4adb-9110-fe9fd7b0de08}" ma:internalName="TaxCatchAll" ma:showField="CatchAllData" ma:web="1b2229a2-4bbe-415e-8b61-4961c8c9f4b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073699E-2598-4BC0-BCAD-289307075AD0}">
  <ds:schemaRefs>
    <ds:schemaRef ds:uri="http://schemas.microsoft.com/sharepoint/v3/contenttype/forms"/>
  </ds:schemaRefs>
</ds:datastoreItem>
</file>

<file path=customXml/itemProps2.xml><?xml version="1.0" encoding="utf-8"?>
<ds:datastoreItem xmlns:ds="http://schemas.openxmlformats.org/officeDocument/2006/customXml" ds:itemID="{BBD00128-AB69-4F18-9480-43508525AC79}">
  <ds:schemaRefs>
    <ds:schemaRef ds:uri="http://purl.org/dc/terms/"/>
    <ds:schemaRef ds:uri="http://schemas.openxmlformats.org/package/2006/metadata/core-properties"/>
    <ds:schemaRef ds:uri="http://www.w3.org/XML/1998/namespace"/>
    <ds:schemaRef ds:uri="http://schemas.microsoft.com/office/2006/documentManagement/types"/>
    <ds:schemaRef ds:uri="http://purl.org/dc/elements/1.1/"/>
    <ds:schemaRef ds:uri="http://purl.org/dc/dcmitype/"/>
    <ds:schemaRef ds:uri="http://schemas.microsoft.com/office/infopath/2007/PartnerControls"/>
    <ds:schemaRef ds:uri="1b2229a2-4bbe-415e-8b61-4961c8c9f4b5"/>
    <ds:schemaRef ds:uri="7ae2fe5a-ff5a-4ab9-adce-19b05e972fe0"/>
    <ds:schemaRef ds:uri="http://schemas.microsoft.com/office/2006/metadata/properties"/>
    <ds:schemaRef ds:uri="http://schemas.microsoft.com/sharepoint/v3"/>
  </ds:schemaRefs>
</ds:datastoreItem>
</file>

<file path=customXml/itemProps3.xml><?xml version="1.0" encoding="utf-8"?>
<ds:datastoreItem xmlns:ds="http://schemas.openxmlformats.org/officeDocument/2006/customXml" ds:itemID="{E0E39658-0CFD-4D14-A7D6-88BE789FD460}"/>
</file>

<file path=docProps/app.xml><?xml version="1.0" encoding="utf-8"?>
<Properties xmlns="http://schemas.openxmlformats.org/officeDocument/2006/extended-properties" xmlns:vt="http://schemas.openxmlformats.org/officeDocument/2006/docPropsVTypes">
  <Template>Office 2013 - 2022 Theme</Template>
  <TotalTime>31262</TotalTime>
  <Words>566</Words>
  <Application>Microsoft Office PowerPoint</Application>
  <PresentationFormat>A4 Paper (210x297 mm)</PresentationFormat>
  <Paragraphs>50</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Cavolini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LEV - Jennifer Bailey</dc:creator>
  <cp:lastModifiedBy>ESM - Jennifer Bailey</cp:lastModifiedBy>
  <cp:revision>95</cp:revision>
  <cp:lastPrinted>2024-11-04T08:55:48Z</cp:lastPrinted>
  <dcterms:created xsi:type="dcterms:W3CDTF">2024-05-27T22:09:01Z</dcterms:created>
  <dcterms:modified xsi:type="dcterms:W3CDTF">2025-09-27T12:43:43Z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0x010100F12EE3E100FF0B4283C59CE2CB8A7AF2</vt:lpwstr>
  </property>
  <property fmtid="{D5CDD505-2E9C-101B-9397-08002B2CF9AE}" pid="3" name="MediaServiceImageTags">
    <vt:lpwstr/>
  </property>
</Properties>
</file>