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7" r:id="rId5"/>
  </p:sldIdLst>
  <p:sldSz cx="6858000" cy="9906000" type="A4"/>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80582A-1188-4B79-A136-1B0BDCDEFB03}" v="16" dt="2025-09-21T19:08:15.0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836" autoAdjust="0"/>
    <p:restoredTop sz="94660"/>
  </p:normalViewPr>
  <p:slideViewPr>
    <p:cSldViewPr snapToGrid="0">
      <p:cViewPr>
        <p:scale>
          <a:sx n="80" d="100"/>
          <a:sy n="80" d="100"/>
        </p:scale>
        <p:origin x="1252" y="324"/>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2550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934929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708144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001FB9-9BF8-44A0-A39A-F85EA222E96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5551105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2"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8"/>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2" y="3618443"/>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4" y="2428348"/>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4" y="3618443"/>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001FB9-9BF8-44A0-A39A-F85EA222E968}" type="datetimeFigureOut">
              <a:rPr lang="en-GB" smtClean="0"/>
              <a:t>06/10/2025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2133470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001FB9-9BF8-44A0-A39A-F85EA222E968}" type="datetimeFigureOut">
              <a:rPr lang="en-GB" smtClean="0"/>
              <a:t>06/10/2025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935096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001FB9-9BF8-44A0-A39A-F85EA222E968}" type="datetimeFigureOut">
              <a:rPr lang="en-GB" smtClean="0"/>
              <a:t>06/10/2025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971807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4" y="1426284"/>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001FB9-9BF8-44A0-A39A-F85EA222E96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152554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4" y="1426284"/>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D001FB9-9BF8-44A0-A39A-F85EA222E968}" type="datetimeFigureOut">
              <a:rPr lang="en-GB" smtClean="0"/>
              <a:t>06/10/2025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16852822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34941748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001FB9-9BF8-44A0-A39A-F85EA222E968}" type="datetimeFigureOut">
              <a:rPr lang="en-GB" smtClean="0"/>
              <a:t>06/10/2025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4CC8E-82CF-4891-A2B2-15FB3F773D97}" type="slidenum">
              <a:rPr lang="en-GB" smtClean="0"/>
              <a:t>‹#›</a:t>
            </a:fld>
            <a:endParaRPr lang="en-GB"/>
          </a:p>
        </p:txBody>
      </p:sp>
    </p:spTree>
    <p:extLst>
      <p:ext uri="{BB962C8B-B14F-4D97-AF65-F5344CB8AC3E}">
        <p14:creationId xmlns:p14="http://schemas.microsoft.com/office/powerpoint/2010/main" val="2294135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hyperlink" Target="https://www.wallpaperflare.com/pine-trees-aerial-view-green-nature-forest-plant-green-color-wallpaper-qeah"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60000"/>
            <a:lum/>
            <a:extLst>
              <a:ext uri="{837473B0-CC2E-450A-ABE3-18F120FF3D39}">
                <a1611:picAttrSrcUrl xmlns:a1611="http://schemas.microsoft.com/office/drawing/2016/11/main" r:id="rId14"/>
              </a:ext>
            </a:extLst>
          </a:blip>
          <a:srcRect/>
          <a:tile tx="0" ty="-87630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9"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9"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D001FB9-9BF8-44A0-A39A-F85EA222E968}" type="datetimeFigureOut">
              <a:rPr lang="en-GB" smtClean="0"/>
              <a:t>06/10/2025</a:t>
            </a:fld>
            <a:endParaRPr lang="en-GB"/>
          </a:p>
        </p:txBody>
      </p:sp>
      <p:sp>
        <p:nvSpPr>
          <p:cNvPr id="5" name="Footer Placeholder 4"/>
          <p:cNvSpPr>
            <a:spLocks noGrp="1"/>
          </p:cNvSpPr>
          <p:nvPr>
            <p:ph type="ftr" sz="quarter" idx="3"/>
          </p:nvPr>
        </p:nvSpPr>
        <p:spPr>
          <a:xfrm>
            <a:off x="2271714" y="9181398"/>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CD4CC8E-82CF-4891-A2B2-15FB3F773D97}" type="slidenum">
              <a:rPr lang="en-GB" smtClean="0"/>
              <a:t>‹#›</a:t>
            </a:fld>
            <a:endParaRPr lang="en-GB"/>
          </a:p>
        </p:txBody>
      </p:sp>
    </p:spTree>
    <p:extLst>
      <p:ext uri="{BB962C8B-B14F-4D97-AF65-F5344CB8AC3E}">
        <p14:creationId xmlns:p14="http://schemas.microsoft.com/office/powerpoint/2010/main" val="2956306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hyperlink" Target="https://www.freepik.com/icon/inquiry_1225063" TargetMode="External"/><Relationship Id="rId3" Type="http://schemas.openxmlformats.org/officeDocument/2006/relationships/hyperlink" Target="https://www.chroniclelive.co.uk/news/history/life-19th-century-northumberland-heroine-22875282" TargetMode="External"/><Relationship Id="rId7" Type="http://schemas.openxmlformats.org/officeDocument/2006/relationships/hyperlink" Target="https://deepai.org/chat/winston-churchill" TargetMode="External"/><Relationship Id="rId12" Type="http://schemas.openxmlformats.org/officeDocument/2006/relationships/image" Target="../media/image7.png"/><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image" Target="../media/image4.jpg"/><Relationship Id="rId11" Type="http://schemas.openxmlformats.org/officeDocument/2006/relationships/hyperlink" Target="https://www.dreamstime.com/significance-icon-black-vector-sign-editable-strokes-concept-illustration-symbol-image204293844" TargetMode="External"/><Relationship Id="rId5" Type="http://schemas.openxmlformats.org/officeDocument/2006/relationships/hyperlink" Target="https://socialstudieshelp.com/emmeline-pankhurst-champion-of-womens-suffrage/" TargetMode="External"/><Relationship Id="rId10" Type="http://schemas.openxmlformats.org/officeDocument/2006/relationships/image" Target="../media/image6.jpg"/><Relationship Id="rId4" Type="http://schemas.openxmlformats.org/officeDocument/2006/relationships/image" Target="../media/image3.png"/><Relationship Id="rId9" Type="http://schemas.openxmlformats.org/officeDocument/2006/relationships/hyperlink" Target="https://www.vecteezy.com/vector-art/47526090-timeline-icon-outline-flat-ic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Diagonal Corners Rounded 9">
            <a:extLst>
              <a:ext uri="{FF2B5EF4-FFF2-40B4-BE49-F238E27FC236}">
                <a16:creationId xmlns:a16="http://schemas.microsoft.com/office/drawing/2014/main" id="{5C172DCA-1778-D614-2F95-62C08A3C2B1C}"/>
              </a:ext>
            </a:extLst>
          </p:cNvPr>
          <p:cNvSpPr/>
          <p:nvPr/>
        </p:nvSpPr>
        <p:spPr>
          <a:xfrm>
            <a:off x="471946" y="49454"/>
            <a:ext cx="5851204" cy="795082"/>
          </a:xfrm>
          <a:prstGeom prst="round2DiagRect">
            <a:avLst/>
          </a:prstGeom>
          <a:solidFill>
            <a:schemeClr val="accent6">
              <a:lumMod val="50000"/>
            </a:schemeClr>
          </a:solidFill>
          <a:ln>
            <a:solidFill>
              <a:schemeClr val="accent6">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D2775404-164F-4D65-90E2-619DE39639D9}"/>
              </a:ext>
            </a:extLst>
          </p:cNvPr>
          <p:cNvSpPr/>
          <p:nvPr/>
        </p:nvSpPr>
        <p:spPr>
          <a:xfrm>
            <a:off x="103225" y="-28821"/>
            <a:ext cx="6622928" cy="584775"/>
          </a:xfrm>
          <a:prstGeom prst="rect">
            <a:avLst/>
          </a:prstGeom>
          <a:noFill/>
        </p:spPr>
        <p:txBody>
          <a:bodyPr wrap="square" lIns="91440" tIns="45720" rIns="91440" bIns="45720">
            <a:spAutoFit/>
          </a:bodyPr>
          <a:lstStyle/>
          <a:p>
            <a:pPr algn="ctr"/>
            <a:r>
              <a:rPr lang="en-US" sz="3200" b="1" dirty="0">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rPr>
              <a:t>History at </a:t>
            </a:r>
            <a:r>
              <a:rPr lang="en-US" sz="3200" b="1">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rPr>
              <a:t>St Mary’s -</a:t>
            </a:r>
            <a:endParaRPr lang="en-US" sz="2000" b="1" dirty="0">
              <a:ln w="19050">
                <a:solidFill>
                  <a:schemeClr val="accent6">
                    <a:lumMod val="40000"/>
                    <a:lumOff val="60000"/>
                  </a:schemeClr>
                </a:solidFill>
                <a:prstDash val="solid"/>
              </a:ln>
              <a:solidFill>
                <a:schemeClr val="accent6">
                  <a:lumMod val="50000"/>
                </a:schemeClr>
              </a:solidFill>
              <a:latin typeface="Cavolini" panose="03000502040302020204" pitchFamily="66" charset="0"/>
              <a:cs typeface="Cavolini" panose="03000502040302020204" pitchFamily="66" charset="0"/>
            </a:endParaRPr>
          </a:p>
        </p:txBody>
      </p:sp>
      <p:sp>
        <p:nvSpPr>
          <p:cNvPr id="3" name="Rectangle: Rounded Corners 2">
            <a:extLst>
              <a:ext uri="{FF2B5EF4-FFF2-40B4-BE49-F238E27FC236}">
                <a16:creationId xmlns:a16="http://schemas.microsoft.com/office/drawing/2014/main" id="{D69623AA-2531-6C64-6D2F-F280C7AAE080}"/>
              </a:ext>
            </a:extLst>
          </p:cNvPr>
          <p:cNvSpPr/>
          <p:nvPr/>
        </p:nvSpPr>
        <p:spPr>
          <a:xfrm>
            <a:off x="49619" y="942559"/>
            <a:ext cx="4327824" cy="4192967"/>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050" b="1" u="sng" dirty="0">
                <a:latin typeface="Cavolini" panose="03000502040302020204" pitchFamily="66" charset="0"/>
                <a:cs typeface="Cavolini" panose="03000502040302020204" pitchFamily="66" charset="0"/>
              </a:rPr>
              <a:t>Our vision for History</a:t>
            </a:r>
            <a:endParaRPr lang="en-US" sz="900" b="1" u="sng" dirty="0">
              <a:latin typeface="Cavolini" panose="03000502040302020204" pitchFamily="66" charset="0"/>
              <a:cs typeface="Cavolini" panose="03000502040302020204" pitchFamily="66" charset="0"/>
            </a:endParaRPr>
          </a:p>
          <a:p>
            <a:pPr algn="ctr"/>
            <a:r>
              <a:rPr lang="en-GB" sz="950" dirty="0">
                <a:latin typeface="Cavolini" panose="03000502040302020204" pitchFamily="66" charset="0"/>
                <a:cs typeface="Cavolini" panose="03000502040302020204" pitchFamily="66" charset="0"/>
              </a:rPr>
              <a:t>We strive to create a learning environment where every child is inspired to explore the past with </a:t>
            </a:r>
            <a:r>
              <a:rPr lang="en-GB" sz="950" b="1" dirty="0">
                <a:latin typeface="Cavolini" panose="03000502040302020204" pitchFamily="66" charset="0"/>
                <a:cs typeface="Cavolini" panose="03000502040302020204" pitchFamily="66" charset="0"/>
              </a:rPr>
              <a:t>curiosity, courage</a:t>
            </a:r>
            <a:r>
              <a:rPr lang="en-GB" sz="950" dirty="0">
                <a:latin typeface="Cavolini" panose="03000502040302020204" pitchFamily="66" charset="0"/>
                <a:cs typeface="Cavolini" panose="03000502040302020204" pitchFamily="66" charset="0"/>
              </a:rPr>
              <a:t>, and </a:t>
            </a:r>
            <a:r>
              <a:rPr lang="en-GB" sz="950" b="1" dirty="0">
                <a:latin typeface="Cavolini" panose="03000502040302020204" pitchFamily="66" charset="0"/>
                <a:cs typeface="Cavolini" panose="03000502040302020204" pitchFamily="66" charset="0"/>
              </a:rPr>
              <a:t>compassion</a:t>
            </a:r>
            <a:r>
              <a:rPr lang="en-GB" sz="950" dirty="0">
                <a:latin typeface="Cavolini" panose="03000502040302020204" pitchFamily="66" charset="0"/>
                <a:cs typeface="Cavolini" panose="03000502040302020204" pitchFamily="66" charset="0"/>
              </a:rPr>
              <a:t>. We encourage pupils to develop their historical enquiry skills when learning about the people, events, and cultures that have shaped our world, nurturing a desire to ask questions, investigate sources, and seek deeper understanding. </a:t>
            </a:r>
          </a:p>
          <a:p>
            <a:pPr algn="ctr"/>
            <a:endParaRPr lang="en-GB" sz="950" dirty="0">
              <a:latin typeface="Cavolini" panose="03000502040302020204" pitchFamily="66" charset="0"/>
              <a:cs typeface="Cavolini" panose="03000502040302020204" pitchFamily="66" charset="0"/>
            </a:endParaRPr>
          </a:p>
          <a:p>
            <a:pPr algn="ctr"/>
            <a:r>
              <a:rPr lang="en-GB" sz="950" dirty="0">
                <a:latin typeface="Cavolini" panose="03000502040302020204" pitchFamily="66" charset="0"/>
                <a:cs typeface="Cavolini" panose="03000502040302020204" pitchFamily="66" charset="0"/>
              </a:rPr>
              <a:t>We want our children to develop a deep </a:t>
            </a:r>
            <a:r>
              <a:rPr lang="en-GB" sz="950" b="1" dirty="0">
                <a:latin typeface="Cavolini" panose="03000502040302020204" pitchFamily="66" charset="0"/>
                <a:cs typeface="Cavolini" panose="03000502040302020204" pitchFamily="66" charset="0"/>
              </a:rPr>
              <a:t>curiosity</a:t>
            </a:r>
            <a:r>
              <a:rPr lang="en-GB" sz="950" dirty="0">
                <a:latin typeface="Cavolini" panose="03000502040302020204" pitchFamily="66" charset="0"/>
                <a:cs typeface="Cavolini" panose="03000502040302020204" pitchFamily="66" charset="0"/>
              </a:rPr>
              <a:t> about the lives of those who came before them—wondering what motivated people’s actions, how societies have changed over time, and how the past continues to influence the present. We encourage them to approach historical learning with </a:t>
            </a:r>
            <a:r>
              <a:rPr lang="en-GB" sz="950" b="1" dirty="0">
                <a:latin typeface="Cavolini" panose="03000502040302020204" pitchFamily="66" charset="0"/>
                <a:cs typeface="Cavolini" panose="03000502040302020204" pitchFamily="66" charset="0"/>
              </a:rPr>
              <a:t>courage</a:t>
            </a:r>
            <a:r>
              <a:rPr lang="en-GB" sz="950" dirty="0">
                <a:latin typeface="Cavolini" panose="03000502040302020204" pitchFamily="66" charset="0"/>
                <a:cs typeface="Cavolini" panose="03000502040302020204" pitchFamily="66" charset="0"/>
              </a:rPr>
              <a:t>, engaging thoughtfully with diverse perspectives, and sometimes uncomfortable truths, so that as a society we do not repeat the mistakes of the past. Through this, they grow in confidence as critical thinkers and active learners. We want our children to have </a:t>
            </a:r>
            <a:r>
              <a:rPr lang="en-GB" sz="950" b="1" dirty="0">
                <a:latin typeface="Cavolini" panose="03000502040302020204" pitchFamily="66" charset="0"/>
                <a:cs typeface="Cavolini" panose="03000502040302020204" pitchFamily="66" charset="0"/>
              </a:rPr>
              <a:t>compassion</a:t>
            </a:r>
            <a:r>
              <a:rPr lang="en-GB" sz="950" dirty="0">
                <a:latin typeface="Cavolini" panose="03000502040302020204" pitchFamily="66" charset="0"/>
                <a:cs typeface="Cavolini" panose="03000502040302020204" pitchFamily="66" charset="0"/>
              </a:rPr>
              <a:t>—for people in history, for each other, and for the world they are helping to shape. Our history curriculum encourages empathy, open-mindedness, and respect, helping children to understand the human stories behind historical events and to reflect on how they can contribute to a more just and inclusive future.</a:t>
            </a:r>
            <a:endParaRPr lang="en-US" sz="950" b="1" dirty="0">
              <a:latin typeface="Cavolini" panose="03000502040302020204" pitchFamily="66" charset="0"/>
              <a:cs typeface="Cavolini" panose="03000502040302020204" pitchFamily="66" charset="0"/>
            </a:endParaRPr>
          </a:p>
          <a:p>
            <a:pPr algn="ctr"/>
            <a:endParaRPr lang="en-US" sz="1050" u="sng" dirty="0">
              <a:latin typeface="Cavolini" panose="03000502040302020204" pitchFamily="66" charset="0"/>
              <a:cs typeface="Cavolini" panose="03000502040302020204" pitchFamily="66" charset="0"/>
            </a:endParaRPr>
          </a:p>
        </p:txBody>
      </p:sp>
      <p:sp>
        <p:nvSpPr>
          <p:cNvPr id="2" name="Rectangle: Rounded Corners 1">
            <a:extLst>
              <a:ext uri="{FF2B5EF4-FFF2-40B4-BE49-F238E27FC236}">
                <a16:creationId xmlns:a16="http://schemas.microsoft.com/office/drawing/2014/main" id="{C14A9D57-5183-5CA0-09ED-0C07864112EA}"/>
              </a:ext>
            </a:extLst>
          </p:cNvPr>
          <p:cNvSpPr/>
          <p:nvPr/>
        </p:nvSpPr>
        <p:spPr>
          <a:xfrm>
            <a:off x="4431933" y="940636"/>
            <a:ext cx="2339328" cy="4192967"/>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lIns="90000" rtlCol="0" anchor="t"/>
          <a:lstStyle/>
          <a:p>
            <a:pPr algn="ctr"/>
            <a:r>
              <a:rPr lang="en-US" sz="1000" b="1" u="sng" dirty="0">
                <a:latin typeface="Cavolini" panose="03000502040302020204" pitchFamily="66" charset="0"/>
                <a:cs typeface="Cavolini" panose="03000502040302020204" pitchFamily="66" charset="0"/>
              </a:rPr>
              <a:t>Inspiring our children </a:t>
            </a:r>
          </a:p>
          <a:p>
            <a:pPr algn="ctr"/>
            <a:endParaRPr lang="en-US" sz="300" u="sng"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Children will be inspired by learning about significant people from history, such as Grace Darling, Emmeline Pankhurst and Winston Churchill.</a:t>
            </a:r>
          </a:p>
          <a:p>
            <a:pPr algn="ctr"/>
            <a:endParaRPr lang="en-GB" sz="1000" dirty="0">
              <a:latin typeface="Cavolini" panose="03000502040302020204" pitchFamily="66" charset="0"/>
              <a:cs typeface="Cavolini" panose="03000502040302020204" pitchFamily="66" charset="0"/>
            </a:endParaRPr>
          </a:p>
          <a:p>
            <a:pPr algn="ctr"/>
            <a:endParaRPr lang="en-US" sz="1050" u="sng" dirty="0">
              <a:latin typeface="Cavolini" panose="03000502040302020204" pitchFamily="66" charset="0"/>
              <a:cs typeface="Cavolini" panose="03000502040302020204" pitchFamily="66" charset="0"/>
            </a:endParaRPr>
          </a:p>
          <a:p>
            <a:endParaRPr lang="en-US" sz="1050" u="sng" dirty="0">
              <a:latin typeface="Cavolini" panose="03000502040302020204" pitchFamily="66" charset="0"/>
              <a:cs typeface="Cavolini" panose="03000502040302020204" pitchFamily="66" charset="0"/>
            </a:endParaRPr>
          </a:p>
        </p:txBody>
      </p:sp>
      <p:sp>
        <p:nvSpPr>
          <p:cNvPr id="4" name="Rectangle: Rounded Corners 3">
            <a:extLst>
              <a:ext uri="{FF2B5EF4-FFF2-40B4-BE49-F238E27FC236}">
                <a16:creationId xmlns:a16="http://schemas.microsoft.com/office/drawing/2014/main" id="{96D621AA-748C-39D3-21E9-27B1014D49E6}"/>
              </a:ext>
            </a:extLst>
          </p:cNvPr>
          <p:cNvSpPr/>
          <p:nvPr/>
        </p:nvSpPr>
        <p:spPr>
          <a:xfrm>
            <a:off x="103225" y="5249637"/>
            <a:ext cx="6683830" cy="4500538"/>
          </a:xfrm>
          <a:prstGeom prst="roundRect">
            <a:avLst>
              <a:gd name="adj" fmla="val 8509"/>
            </a:avLst>
          </a:prstGeom>
          <a:ln w="38100">
            <a:prstDash val="lgDashDot"/>
          </a:ln>
        </p:spPr>
        <p:style>
          <a:lnRef idx="2">
            <a:schemeClr val="accent6"/>
          </a:lnRef>
          <a:fillRef idx="1">
            <a:schemeClr val="lt1"/>
          </a:fillRef>
          <a:effectRef idx="0">
            <a:schemeClr val="accent6"/>
          </a:effectRef>
          <a:fontRef idx="minor">
            <a:schemeClr val="dk1"/>
          </a:fontRef>
        </p:style>
        <p:txBody>
          <a:bodyPr rtlCol="0" anchor="t"/>
          <a:lstStyle/>
          <a:p>
            <a:pPr algn="ctr"/>
            <a:r>
              <a:rPr lang="en-US" sz="1200" b="1" dirty="0">
                <a:latin typeface="Cavolini" panose="03000502040302020204" pitchFamily="66" charset="0"/>
                <a:cs typeface="Cavolini" panose="03000502040302020204" pitchFamily="66" charset="0"/>
              </a:rPr>
              <a:t>How is History taught at St Mary’s?</a:t>
            </a:r>
          </a:p>
          <a:p>
            <a:pPr algn="ctr"/>
            <a:endParaRPr lang="en-US" sz="1000" b="1" u="sng"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At St Mary’s History is taught through practical activities, and focusing on key historical concepts like chronology, similarities, differences, and evidence. </a:t>
            </a:r>
          </a:p>
          <a:p>
            <a:pPr algn="ctr"/>
            <a:r>
              <a:rPr lang="en-GB" sz="1000" dirty="0">
                <a:latin typeface="Cavolini" panose="03000502040302020204" pitchFamily="66" charset="0"/>
                <a:cs typeface="Cavolini" panose="03000502040302020204" pitchFamily="66" charset="0"/>
              </a:rPr>
              <a:t>In EYFS, children explore their own history, such as organising events from their lives on a timeline or comparing accessible and relatable artefacts, such as old and new toys. As the children develop their knowledge of historical concepts, such as chronology, the children in KS1 begin to explore significant individuals from history who made a historical impact. In lower and upper key stage 2, the children have opportunity to learn about an ancient civilisation, comparing historical concepts, such as democracy and societal structures, including hierarchy and monarchy. Throughout KS2, the children will learn about British history and its chronology, from the Stone Age to post-war Britain. </a:t>
            </a:r>
          </a:p>
          <a:p>
            <a:pPr algn="ctr"/>
            <a:endParaRPr lang="en-GB" sz="1000" dirty="0">
              <a:latin typeface="Cavolini" panose="03000502040302020204" pitchFamily="66" charset="0"/>
              <a:cs typeface="Cavolini" panose="03000502040302020204" pitchFamily="66" charset="0"/>
            </a:endParaRPr>
          </a:p>
          <a:p>
            <a:pPr algn="ctr"/>
            <a:r>
              <a:rPr lang="en-GB" sz="1000" dirty="0">
                <a:latin typeface="Cavolini" panose="03000502040302020204" pitchFamily="66" charset="0"/>
                <a:cs typeface="Cavolini" panose="03000502040302020204" pitchFamily="66" charset="0"/>
              </a:rPr>
              <a:t>Lessons aim to inspire curiosity through engaging content such as timelines, artefacts, and educational visits. The goal is to help children understand the past, connect it to the present, and develop foundational knowledge and historical vocabulary. </a:t>
            </a:r>
          </a:p>
          <a:p>
            <a:pPr algn="ctr"/>
            <a:r>
              <a:rPr lang="en-GB" sz="1000" dirty="0">
                <a:latin typeface="Cavolini" panose="03000502040302020204" pitchFamily="66" charset="0"/>
                <a:cs typeface="Cavolini" panose="03000502040302020204" pitchFamily="66" charset="0"/>
              </a:rPr>
              <a:t>Our long-term plan provides an overview of the units taught in each year group, with key concepts of chronology, significance and enquiry woven throughout. </a:t>
            </a:r>
          </a:p>
          <a:p>
            <a:endParaRPr lang="en-GB" sz="1000" dirty="0">
              <a:latin typeface="Cavolini" panose="03000502040302020204" pitchFamily="66" charset="0"/>
              <a:cs typeface="Cavolini" panose="03000502040302020204" pitchFamily="66" charset="0"/>
            </a:endParaRPr>
          </a:p>
          <a:p>
            <a:endParaRPr lang="en-GB"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dirty="0">
              <a:latin typeface="Cavolini" panose="03000502040302020204" pitchFamily="66" charset="0"/>
              <a:cs typeface="Cavolini" panose="03000502040302020204" pitchFamily="66" charset="0"/>
            </a:endParaRPr>
          </a:p>
          <a:p>
            <a:pPr algn="ctr"/>
            <a:endParaRPr lang="en-US" sz="1000" b="1" u="sng" dirty="0">
              <a:latin typeface="Cavolini" panose="03000502040302020204" pitchFamily="66" charset="0"/>
              <a:cs typeface="Cavolini" panose="03000502040302020204" pitchFamily="66" charset="0"/>
            </a:endParaRPr>
          </a:p>
        </p:txBody>
      </p:sp>
      <p:sp>
        <p:nvSpPr>
          <p:cNvPr id="19" name="TextBox 18">
            <a:extLst>
              <a:ext uri="{FF2B5EF4-FFF2-40B4-BE49-F238E27FC236}">
                <a16:creationId xmlns:a16="http://schemas.microsoft.com/office/drawing/2014/main" id="{B357DBA7-8779-C7CD-5273-9BE96A8876BD}"/>
              </a:ext>
            </a:extLst>
          </p:cNvPr>
          <p:cNvSpPr txBox="1"/>
          <p:nvPr/>
        </p:nvSpPr>
        <p:spPr>
          <a:xfrm>
            <a:off x="1265560" y="416357"/>
            <a:ext cx="4046208" cy="400110"/>
          </a:xfrm>
          <a:prstGeom prst="rect">
            <a:avLst/>
          </a:prstGeom>
          <a:noFill/>
        </p:spPr>
        <p:txBody>
          <a:bodyPr wrap="square" rtlCol="0" anchor="ctr">
            <a:spAutoFit/>
          </a:bodyPr>
          <a:lstStyle/>
          <a:p>
            <a:pPr algn="ctr"/>
            <a:r>
              <a:rPr lang="en-GB" sz="1000" b="1" dirty="0">
                <a:solidFill>
                  <a:schemeClr val="bg1"/>
                </a:solidFill>
                <a:latin typeface="Cavolini" panose="03000502040302020204" pitchFamily="66" charset="0"/>
                <a:ea typeface="Tahoma" panose="020B0604030504040204" pitchFamily="34" charset="0"/>
                <a:cs typeface="Cavolini" panose="03000502040302020204" pitchFamily="66" charset="0"/>
              </a:rPr>
              <a:t>Together we love, learn and flourish</a:t>
            </a:r>
          </a:p>
          <a:p>
            <a:pPr algn="ctr"/>
            <a:r>
              <a:rPr lang="en-GB" sz="1000" i="1" dirty="0">
                <a:solidFill>
                  <a:schemeClr val="bg1"/>
                </a:solidFill>
                <a:latin typeface="Cavolini" panose="03000502040302020204" pitchFamily="66" charset="0"/>
                <a:ea typeface="Tahoma" panose="020B0604030504040204" pitchFamily="34" charset="0"/>
                <a:cs typeface="Cavolini" panose="03000502040302020204" pitchFamily="66" charset="0"/>
              </a:rPr>
              <a:t>‘Let all you do be done with love’ 1 Corinthians 16:14</a:t>
            </a:r>
          </a:p>
        </p:txBody>
      </p:sp>
      <p:pic>
        <p:nvPicPr>
          <p:cNvPr id="6" name="Picture 5" descr="A painting of a person in a boat&#10;&#10;AI-generated content may be incorrect.">
            <a:extLst>
              <a:ext uri="{FF2B5EF4-FFF2-40B4-BE49-F238E27FC236}">
                <a16:creationId xmlns:a16="http://schemas.microsoft.com/office/drawing/2014/main" id="{212C3AA4-07F4-B4E8-551C-72F5F5D8B2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543647" y="2172348"/>
            <a:ext cx="1435395" cy="955158"/>
          </a:xfrm>
          <a:prstGeom prst="rect">
            <a:avLst/>
          </a:prstGeom>
        </p:spPr>
      </p:pic>
      <p:pic>
        <p:nvPicPr>
          <p:cNvPr id="8" name="Picture 7" descr="A person in a dress with a group of people in the background&#10;&#10;AI-generated content may be incorrect.">
            <a:extLst>
              <a:ext uri="{FF2B5EF4-FFF2-40B4-BE49-F238E27FC236}">
                <a16:creationId xmlns:a16="http://schemas.microsoft.com/office/drawing/2014/main" id="{472DA2FE-736A-7EB0-E178-FA40FE113DA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472700" y="2902603"/>
            <a:ext cx="1219172" cy="1219172"/>
          </a:xfrm>
          <a:prstGeom prst="rect">
            <a:avLst/>
          </a:prstGeom>
        </p:spPr>
      </p:pic>
      <p:pic>
        <p:nvPicPr>
          <p:cNvPr id="11" name="Picture 10" descr="A person in a suit and bow tie&#10;&#10;AI-generated content may be incorrect.">
            <a:extLst>
              <a:ext uri="{FF2B5EF4-FFF2-40B4-BE49-F238E27FC236}">
                <a16:creationId xmlns:a16="http://schemas.microsoft.com/office/drawing/2014/main" id="{7CEFBE8B-44CD-3669-6BF0-F36B3ECEDD06}"/>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587976" y="3512189"/>
            <a:ext cx="1013621" cy="1352765"/>
          </a:xfrm>
          <a:prstGeom prst="rect">
            <a:avLst/>
          </a:prstGeom>
        </p:spPr>
      </p:pic>
      <p:pic>
        <p:nvPicPr>
          <p:cNvPr id="15" name="Picture 14" descr="A black arrow with a clock and circles&#10;&#10;AI-generated content may be incorrect.">
            <a:extLst>
              <a:ext uri="{FF2B5EF4-FFF2-40B4-BE49-F238E27FC236}">
                <a16:creationId xmlns:a16="http://schemas.microsoft.com/office/drawing/2014/main" id="{18E7963C-C77E-58DD-59E3-8BF0307E0190}"/>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203271" y="8256518"/>
            <a:ext cx="1413845" cy="1413845"/>
          </a:xfrm>
          <a:prstGeom prst="rect">
            <a:avLst/>
          </a:prstGeom>
        </p:spPr>
      </p:pic>
      <p:pic>
        <p:nvPicPr>
          <p:cNvPr id="18" name="Picture 17" descr="A black chess piece with text&#10;&#10;AI-generated content may be incorrect.">
            <a:extLst>
              <a:ext uri="{FF2B5EF4-FFF2-40B4-BE49-F238E27FC236}">
                <a16:creationId xmlns:a16="http://schemas.microsoft.com/office/drawing/2014/main" id="{4EEE32A0-77F0-BED4-7E04-61A218B742EC}"/>
              </a:ext>
            </a:extLst>
          </p:cNvPr>
          <p:cNvPicPr>
            <a:picLocks noChangeAspect="1"/>
          </p:cNvPicPr>
          <p:nvPr/>
        </p:nvPicPr>
        <p:blipFill>
          <a:blip r:embed="rId10">
            <a:extLst>
              <a:ext uri="{28A0092B-C50C-407E-A947-70E740481C1C}">
                <a14:useLocalDpi xmlns:a14="http://schemas.microsoft.com/office/drawing/2010/main" val="0"/>
              </a:ext>
              <a:ext uri="{837473B0-CC2E-450A-ABE3-18F120FF3D39}">
                <a1611:picAttrSrcUrl xmlns:a1611="http://schemas.microsoft.com/office/drawing/2016/11/main" r:id="rId11"/>
              </a:ext>
            </a:extLst>
          </a:blip>
          <a:stretch>
            <a:fillRect/>
          </a:stretch>
        </p:blipFill>
        <p:spPr>
          <a:xfrm>
            <a:off x="2679718" y="8322736"/>
            <a:ext cx="1217891" cy="1217891"/>
          </a:xfrm>
          <a:prstGeom prst="rect">
            <a:avLst/>
          </a:prstGeom>
        </p:spPr>
      </p:pic>
      <p:pic>
        <p:nvPicPr>
          <p:cNvPr id="24" name="Picture 23" descr="A black background with a black square&#10;&#10;AI-generated content may be incorrect.">
            <a:extLst>
              <a:ext uri="{FF2B5EF4-FFF2-40B4-BE49-F238E27FC236}">
                <a16:creationId xmlns:a16="http://schemas.microsoft.com/office/drawing/2014/main" id="{A6647C1C-FC4B-B226-86C6-F5805DDD22EA}"/>
              </a:ext>
            </a:extLst>
          </p:cNvPr>
          <p:cNvPicPr>
            <a:picLocks noChangeAspect="1"/>
          </p:cNvPicPr>
          <p:nvPr/>
        </p:nvPicPr>
        <p:blipFill>
          <a:blip r:embed="rId12">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4377443" y="8430349"/>
            <a:ext cx="859239" cy="859239"/>
          </a:xfrm>
          <a:prstGeom prst="rect">
            <a:avLst/>
          </a:prstGeom>
        </p:spPr>
      </p:pic>
      <p:sp>
        <p:nvSpPr>
          <p:cNvPr id="25" name="TextBox 24">
            <a:extLst>
              <a:ext uri="{FF2B5EF4-FFF2-40B4-BE49-F238E27FC236}">
                <a16:creationId xmlns:a16="http://schemas.microsoft.com/office/drawing/2014/main" id="{5E8983E0-CE4D-1C49-10DE-D3B965A23452}"/>
              </a:ext>
            </a:extLst>
          </p:cNvPr>
          <p:cNvSpPr txBox="1"/>
          <p:nvPr/>
        </p:nvSpPr>
        <p:spPr>
          <a:xfrm>
            <a:off x="1527544" y="9289588"/>
            <a:ext cx="988419" cy="200055"/>
          </a:xfrm>
          <a:prstGeom prst="rect">
            <a:avLst/>
          </a:prstGeom>
          <a:noFill/>
        </p:spPr>
        <p:txBody>
          <a:bodyPr wrap="square" rtlCol="0">
            <a:spAutoFit/>
          </a:bodyPr>
          <a:lstStyle/>
          <a:p>
            <a:r>
              <a:rPr lang="en-GB" sz="700" b="1" dirty="0">
                <a:latin typeface="Abadi" panose="020F0502020204030204" pitchFamily="34" charset="0"/>
              </a:rPr>
              <a:t>CHRONOLOGY</a:t>
            </a:r>
          </a:p>
        </p:txBody>
      </p:sp>
      <p:sp>
        <p:nvSpPr>
          <p:cNvPr id="26" name="TextBox 25">
            <a:extLst>
              <a:ext uri="{FF2B5EF4-FFF2-40B4-BE49-F238E27FC236}">
                <a16:creationId xmlns:a16="http://schemas.microsoft.com/office/drawing/2014/main" id="{D5C446E7-1CED-3678-26B7-4F6DD31CC83D}"/>
              </a:ext>
            </a:extLst>
          </p:cNvPr>
          <p:cNvSpPr txBox="1"/>
          <p:nvPr/>
        </p:nvSpPr>
        <p:spPr>
          <a:xfrm>
            <a:off x="4529240" y="9289587"/>
            <a:ext cx="988419" cy="200055"/>
          </a:xfrm>
          <a:prstGeom prst="rect">
            <a:avLst/>
          </a:prstGeom>
          <a:noFill/>
        </p:spPr>
        <p:txBody>
          <a:bodyPr wrap="square" rtlCol="0">
            <a:spAutoFit/>
          </a:bodyPr>
          <a:lstStyle/>
          <a:p>
            <a:r>
              <a:rPr lang="en-GB" sz="700" b="1" dirty="0">
                <a:latin typeface="Abadi" panose="020F0502020204030204" pitchFamily="34" charset="0"/>
              </a:rPr>
              <a:t>ENQUIIRY</a:t>
            </a:r>
          </a:p>
        </p:txBody>
      </p:sp>
    </p:spTree>
    <p:extLst>
      <p:ext uri="{BB962C8B-B14F-4D97-AF65-F5344CB8AC3E}">
        <p14:creationId xmlns:p14="http://schemas.microsoft.com/office/powerpoint/2010/main" val="320436593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1b2229a2-4bbe-415e-8b61-4961c8c9f4b5" xsi:nil="true"/>
    <lcf76f155ced4ddcb4097134ff3c332f xmlns="7ae2fe5a-ff5a-4ab9-adce-19b05e972fe0">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12EE3E100FF0B4283C59CE2CB8A7AF2" ma:contentTypeVersion="27" ma:contentTypeDescription="Create a new document." ma:contentTypeScope="" ma:versionID="4531930a4a66e551951bf1beab49571e">
  <xsd:schema xmlns:xsd="http://www.w3.org/2001/XMLSchema" xmlns:xs="http://www.w3.org/2001/XMLSchema" xmlns:p="http://schemas.microsoft.com/office/2006/metadata/properties" xmlns:ns1="http://schemas.microsoft.com/sharepoint/v3" xmlns:ns2="7ae2fe5a-ff5a-4ab9-adce-19b05e972fe0" xmlns:ns3="1b2229a2-4bbe-415e-8b61-4961c8c9f4b5" targetNamespace="http://schemas.microsoft.com/office/2006/metadata/properties" ma:root="true" ma:fieldsID="ff40bf460887bda35272adfb93fc4134" ns1:_="" ns2:_="" ns3:_="">
    <xsd:import namespace="http://schemas.microsoft.com/sharepoint/v3"/>
    <xsd:import namespace="7ae2fe5a-ff5a-4ab9-adce-19b05e972fe0"/>
    <xsd:import namespace="1b2229a2-4bbe-415e-8b61-4961c8c9f4b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SearchProperties" minOccurs="0"/>
                <xsd:element ref="ns2:MediaServiceObjectDetectorVersion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ae2fe5a-ff5a-4ab9-adce-19b05e972f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c118614-f5dc-46e1-a474-a9a252a24f02"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b2229a2-4bbe-415e-8b61-4961c8c9f4b5"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a2cbaa-d142-4adb-9110-fe9fd7b0de08}" ma:internalName="TaxCatchAll" ma:showField="CatchAllData" ma:web="1b2229a2-4bbe-415e-8b61-4961c8c9f4b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073699E-2598-4BC0-BCAD-289307075AD0}">
  <ds:schemaRefs>
    <ds:schemaRef ds:uri="http://schemas.microsoft.com/sharepoint/v3/contenttype/forms"/>
  </ds:schemaRefs>
</ds:datastoreItem>
</file>

<file path=customXml/itemProps2.xml><?xml version="1.0" encoding="utf-8"?>
<ds:datastoreItem xmlns:ds="http://schemas.openxmlformats.org/officeDocument/2006/customXml" ds:itemID="{BBD00128-AB69-4F18-9480-43508525AC79}">
  <ds:schemaRefs>
    <ds:schemaRef ds:uri="http://purl.org/dc/terms/"/>
    <ds:schemaRef ds:uri="http://schemas.openxmlformats.org/package/2006/metadata/core-properties"/>
    <ds:schemaRef ds:uri="http://www.w3.org/XML/1998/namespace"/>
    <ds:schemaRef ds:uri="http://schemas.microsoft.com/office/2006/documentManagement/types"/>
    <ds:schemaRef ds:uri="http://purl.org/dc/elements/1.1/"/>
    <ds:schemaRef ds:uri="http://purl.org/dc/dcmitype/"/>
    <ds:schemaRef ds:uri="http://schemas.microsoft.com/office/infopath/2007/PartnerControls"/>
    <ds:schemaRef ds:uri="1b2229a2-4bbe-415e-8b61-4961c8c9f4b5"/>
    <ds:schemaRef ds:uri="7ae2fe5a-ff5a-4ab9-adce-19b05e972fe0"/>
    <ds:schemaRef ds:uri="http://schemas.microsoft.com/office/2006/metadata/properties"/>
    <ds:schemaRef ds:uri="http://schemas.microsoft.com/sharepoint/v3"/>
  </ds:schemaRefs>
</ds:datastoreItem>
</file>

<file path=customXml/itemProps3.xml><?xml version="1.0" encoding="utf-8"?>
<ds:datastoreItem xmlns:ds="http://schemas.openxmlformats.org/officeDocument/2006/customXml" ds:itemID="{932E4A98-C31F-42AA-82AC-BF62822977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ae2fe5a-ff5a-4ab9-adce-19b05e972fe0"/>
    <ds:schemaRef ds:uri="1b2229a2-4bbe-415e-8b61-4961c8c9f4b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7944</TotalTime>
  <Words>501</Words>
  <Application>Microsoft Office PowerPoint</Application>
  <PresentationFormat>A4 Paper (210x297 mm)</PresentationFormat>
  <Paragraphs>28</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LEV - Jennifer Bailey</dc:creator>
  <cp:lastModifiedBy>ESM - Katie Wright</cp:lastModifiedBy>
  <cp:revision>104</cp:revision>
  <cp:lastPrinted>2024-11-04T08:55:48Z</cp:lastPrinted>
  <dcterms:created xsi:type="dcterms:W3CDTF">2024-05-27T22:09:01Z</dcterms:created>
  <dcterms:modified xsi:type="dcterms:W3CDTF">2025-10-06T16:18:39Z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0x010100F12EE3E100FF0B4283C59CE2CB8A7AF2</vt:lpwstr>
  </property>
  <property fmtid="{D5CDD505-2E9C-101B-9397-08002B2CF9AE}" pid="3" name="MediaServiceImageTags">
    <vt:lpwstr/>
  </property>
</Properties>
</file>