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4"/>
  </p:sldMasterIdLst>
  <p:sldIdLst>
    <p:sldId id="257" r:id="rId5"/>
    <p:sldId id="258" r:id="rId6"/>
  </p:sldIdLst>
  <p:sldSz cx="6858000" cy="9906000" type="A4"/>
  <p:notesSz cx="7010400" cy="92964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3120" userDrawn="1">
          <p15:clr>
            <a:srgbClr val="A4A3A4"/>
          </p15:clr>
        </p15:guide>
        <p15:guide id="2" pos="216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2C26C720-811F-4B15-929F-9B21E019711D}" v="20" dt="2025-09-21T20:30:03.199"/>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16D9F66E-5EB9-4882-86FB-DCBF35E3C3E4}" styleName="Medium Style 4 - Accent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solidFill>
            <a:schemeClr val="accent6">
              <a:tint val="20000"/>
            </a:schemeClr>
          </a:solidFill>
        </a:fill>
      </a:tcStyle>
    </a:wholeTbl>
    <a:band1H>
      <a:tcStyle>
        <a:tcBdr/>
        <a:fill>
          <a:solidFill>
            <a:schemeClr val="accent6">
              <a:tint val="40000"/>
            </a:schemeClr>
          </a:solidFill>
        </a:fill>
      </a:tcStyle>
    </a:band1H>
    <a:band1V>
      <a:tcStyle>
        <a:tcBdr/>
        <a:fill>
          <a:solidFill>
            <a:schemeClr val="accent6">
              <a:tint val="40000"/>
            </a:schemeClr>
          </a:solidFill>
        </a:fill>
      </a:tcStyle>
    </a:band1V>
    <a:lastCol>
      <a:tcTxStyle b="on"/>
      <a:tcStyle>
        <a:tcBdr/>
      </a:tcStyle>
    </a:lastCol>
    <a:firstCol>
      <a:tcTxStyle b="on"/>
      <a:tcStyle>
        <a:tcBdr/>
      </a:tcStyle>
    </a:firstCol>
    <a:lastRow>
      <a:tcTxStyle b="on"/>
      <a:tcStyle>
        <a:tcBdr>
          <a:top>
            <a:ln w="25400" cmpd="sng">
              <a:solidFill>
                <a:schemeClr val="accent6"/>
              </a:solidFill>
            </a:ln>
          </a:top>
        </a:tcBdr>
        <a:fill>
          <a:solidFill>
            <a:schemeClr val="accent6">
              <a:tint val="20000"/>
            </a:schemeClr>
          </a:solidFill>
        </a:fill>
      </a:tcStyle>
    </a:lastRow>
    <a:firstRow>
      <a:tcTxStyle b="on"/>
      <a:tcStyle>
        <a:tcBdr/>
        <a:fill>
          <a:solidFill>
            <a:schemeClr val="accent6">
              <a:tint val="20000"/>
            </a:schemeClr>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3260" autoAdjust="0"/>
    <p:restoredTop sz="94660"/>
  </p:normalViewPr>
  <p:slideViewPr>
    <p:cSldViewPr snapToGrid="0">
      <p:cViewPr>
        <p:scale>
          <a:sx n="60" d="100"/>
          <a:sy n="60" d="100"/>
        </p:scale>
        <p:origin x="1980" y="-468"/>
      </p:cViewPr>
      <p:guideLst>
        <p:guide orient="horz" pos="3120"/>
        <p:guide pos="216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customXml" Target="../customXml/item3.xml"/><Relationship Id="rId7" Type="http://schemas.openxmlformats.org/officeDocument/2006/relationships/presProps" Target="presProp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slide" Target="slides/slide2.xml"/><Relationship Id="rId11" Type="http://schemas.microsoft.com/office/2015/10/relationships/revisionInfo" Target="revisionInfo.xml"/><Relationship Id="rId5" Type="http://schemas.openxmlformats.org/officeDocument/2006/relationships/slide" Target="slides/slide1.xml"/><Relationship Id="rId10"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514350" y="1621191"/>
            <a:ext cx="5829300" cy="3448756"/>
          </a:xfrm>
        </p:spPr>
        <p:txBody>
          <a:bodyPr anchor="b"/>
          <a:lstStyle>
            <a:lvl1pPr algn="ctr">
              <a:defRPr sz="4500"/>
            </a:lvl1pPr>
          </a:lstStyle>
          <a:p>
            <a:r>
              <a:rPr lang="en-US"/>
              <a:t>Click to edit Master title style</a:t>
            </a:r>
            <a:endParaRPr lang="en-US" dirty="0"/>
          </a:p>
        </p:txBody>
      </p:sp>
      <p:sp>
        <p:nvSpPr>
          <p:cNvPr id="3" name="Subtitle 2"/>
          <p:cNvSpPr>
            <a:spLocks noGrp="1"/>
          </p:cNvSpPr>
          <p:nvPr>
            <p:ph type="subTitle" idx="1"/>
          </p:nvPr>
        </p:nvSpPr>
        <p:spPr>
          <a:xfrm>
            <a:off x="857250" y="5202944"/>
            <a:ext cx="5143500" cy="2391656"/>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0D001FB9-9BF8-44A0-A39A-F85EA222E968}" type="datetimeFigureOut">
              <a:rPr lang="en-GB" smtClean="0"/>
              <a:t>06/10/2025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CD4CC8E-82CF-4891-A2B2-15FB3F773D97}" type="slidenum">
              <a:rPr lang="en-GB" smtClean="0"/>
              <a:t>‹#›</a:t>
            </a:fld>
            <a:endParaRPr lang="en-GB"/>
          </a:p>
        </p:txBody>
      </p:sp>
    </p:spTree>
    <p:extLst>
      <p:ext uri="{BB962C8B-B14F-4D97-AF65-F5344CB8AC3E}">
        <p14:creationId xmlns:p14="http://schemas.microsoft.com/office/powerpoint/2010/main" val="3255081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D001FB9-9BF8-44A0-A39A-F85EA222E968}" type="datetimeFigureOut">
              <a:rPr lang="en-GB" smtClean="0"/>
              <a:t>06/10/2025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CD4CC8E-82CF-4891-A2B2-15FB3F773D97}" type="slidenum">
              <a:rPr lang="en-GB" smtClean="0"/>
              <a:t>‹#›</a:t>
            </a:fld>
            <a:endParaRPr lang="en-GB"/>
          </a:p>
        </p:txBody>
      </p:sp>
    </p:spTree>
    <p:extLst>
      <p:ext uri="{BB962C8B-B14F-4D97-AF65-F5344CB8AC3E}">
        <p14:creationId xmlns:p14="http://schemas.microsoft.com/office/powerpoint/2010/main" val="393492971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467917" y="2469625"/>
            <a:ext cx="5915025" cy="4120620"/>
          </a:xfrm>
        </p:spPr>
        <p:txBody>
          <a:bodyPr anchor="b"/>
          <a:lstStyle>
            <a:lvl1pPr>
              <a:defRPr sz="4500"/>
            </a:lvl1pPr>
          </a:lstStyle>
          <a:p>
            <a:r>
              <a:rPr lang="en-US"/>
              <a:t>Click to edit Master title style</a:t>
            </a:r>
            <a:endParaRPr lang="en-US" dirty="0"/>
          </a:p>
        </p:txBody>
      </p:sp>
      <p:sp>
        <p:nvSpPr>
          <p:cNvPr id="3" name="Text Placeholder 2"/>
          <p:cNvSpPr>
            <a:spLocks noGrp="1"/>
          </p:cNvSpPr>
          <p:nvPr>
            <p:ph type="body" idx="1"/>
          </p:nvPr>
        </p:nvSpPr>
        <p:spPr>
          <a:xfrm>
            <a:off x="467917" y="6629228"/>
            <a:ext cx="5915025" cy="2166937"/>
          </a:xfrm>
        </p:spPr>
        <p:txBody>
          <a:bodyPr/>
          <a:lstStyle>
            <a:lvl1pPr marL="0" indent="0">
              <a:buNone/>
              <a:defRPr sz="1800">
                <a:solidFill>
                  <a:schemeClr val="tx1"/>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0D001FB9-9BF8-44A0-A39A-F85EA222E968}" type="datetimeFigureOut">
              <a:rPr lang="en-GB" smtClean="0"/>
              <a:t>06/10/2025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CD4CC8E-82CF-4891-A2B2-15FB3F773D97}" type="slidenum">
              <a:rPr lang="en-GB" smtClean="0"/>
              <a:t>‹#›</a:t>
            </a:fld>
            <a:endParaRPr lang="en-GB"/>
          </a:p>
        </p:txBody>
      </p:sp>
    </p:spTree>
    <p:extLst>
      <p:ext uri="{BB962C8B-B14F-4D97-AF65-F5344CB8AC3E}">
        <p14:creationId xmlns:p14="http://schemas.microsoft.com/office/powerpoint/2010/main" val="70814407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471488" y="2637014"/>
            <a:ext cx="2914650" cy="6285266"/>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3471863" y="2637014"/>
            <a:ext cx="2914650" cy="6285266"/>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0D001FB9-9BF8-44A0-A39A-F85EA222E968}" type="datetimeFigureOut">
              <a:rPr lang="en-GB" smtClean="0"/>
              <a:t>06/10/2025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CD4CC8E-82CF-4891-A2B2-15FB3F773D97}" type="slidenum">
              <a:rPr lang="en-GB" smtClean="0"/>
              <a:t>‹#›</a:t>
            </a:fld>
            <a:endParaRPr lang="en-GB"/>
          </a:p>
        </p:txBody>
      </p:sp>
    </p:spTree>
    <p:extLst>
      <p:ext uri="{BB962C8B-B14F-4D97-AF65-F5344CB8AC3E}">
        <p14:creationId xmlns:p14="http://schemas.microsoft.com/office/powerpoint/2010/main" val="355511051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72382" y="527406"/>
            <a:ext cx="5915025" cy="1914702"/>
          </a:xfrm>
        </p:spPr>
        <p:txBody>
          <a:bodyPr/>
          <a:lstStyle/>
          <a:p>
            <a:r>
              <a:rPr lang="en-US"/>
              <a:t>Click to edit Master title style</a:t>
            </a:r>
            <a:endParaRPr lang="en-US" dirty="0"/>
          </a:p>
        </p:txBody>
      </p:sp>
      <p:sp>
        <p:nvSpPr>
          <p:cNvPr id="3" name="Text Placeholder 2"/>
          <p:cNvSpPr>
            <a:spLocks noGrp="1"/>
          </p:cNvSpPr>
          <p:nvPr>
            <p:ph type="body" idx="1"/>
          </p:nvPr>
        </p:nvSpPr>
        <p:spPr>
          <a:xfrm>
            <a:off x="472382" y="2428348"/>
            <a:ext cx="2901255"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Edit Master text styles</a:t>
            </a:r>
          </a:p>
        </p:txBody>
      </p:sp>
      <p:sp>
        <p:nvSpPr>
          <p:cNvPr id="4" name="Content Placeholder 3"/>
          <p:cNvSpPr>
            <a:spLocks noGrp="1"/>
          </p:cNvSpPr>
          <p:nvPr>
            <p:ph sz="half" idx="2"/>
          </p:nvPr>
        </p:nvSpPr>
        <p:spPr>
          <a:xfrm>
            <a:off x="472382" y="3618443"/>
            <a:ext cx="2901255" cy="532218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3471864" y="2428348"/>
            <a:ext cx="2915543"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Edit Master text styles</a:t>
            </a:r>
          </a:p>
        </p:txBody>
      </p:sp>
      <p:sp>
        <p:nvSpPr>
          <p:cNvPr id="6" name="Content Placeholder 5"/>
          <p:cNvSpPr>
            <a:spLocks noGrp="1"/>
          </p:cNvSpPr>
          <p:nvPr>
            <p:ph sz="quarter" idx="4"/>
          </p:nvPr>
        </p:nvSpPr>
        <p:spPr>
          <a:xfrm>
            <a:off x="3471864" y="3618443"/>
            <a:ext cx="2915543" cy="532218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0D001FB9-9BF8-44A0-A39A-F85EA222E968}" type="datetimeFigureOut">
              <a:rPr lang="en-GB" smtClean="0"/>
              <a:t>06/10/2025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0CD4CC8E-82CF-4891-A2B2-15FB3F773D97}" type="slidenum">
              <a:rPr lang="en-GB" smtClean="0"/>
              <a:t>‹#›</a:t>
            </a:fld>
            <a:endParaRPr lang="en-GB"/>
          </a:p>
        </p:txBody>
      </p:sp>
    </p:spTree>
    <p:extLst>
      <p:ext uri="{BB962C8B-B14F-4D97-AF65-F5344CB8AC3E}">
        <p14:creationId xmlns:p14="http://schemas.microsoft.com/office/powerpoint/2010/main" val="213347015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0D001FB9-9BF8-44A0-A39A-F85EA222E968}" type="datetimeFigureOut">
              <a:rPr lang="en-GB" smtClean="0"/>
              <a:t>06/10/2025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0CD4CC8E-82CF-4891-A2B2-15FB3F773D97}" type="slidenum">
              <a:rPr lang="en-GB" smtClean="0"/>
              <a:t>‹#›</a:t>
            </a:fld>
            <a:endParaRPr lang="en-GB"/>
          </a:p>
        </p:txBody>
      </p:sp>
    </p:spTree>
    <p:extLst>
      <p:ext uri="{BB962C8B-B14F-4D97-AF65-F5344CB8AC3E}">
        <p14:creationId xmlns:p14="http://schemas.microsoft.com/office/powerpoint/2010/main" val="93509691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D001FB9-9BF8-44A0-A39A-F85EA222E968}" type="datetimeFigureOut">
              <a:rPr lang="en-GB" smtClean="0"/>
              <a:t>06/10/2025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0CD4CC8E-82CF-4891-A2B2-15FB3F773D97}" type="slidenum">
              <a:rPr lang="en-GB" smtClean="0"/>
              <a:t>‹#›</a:t>
            </a:fld>
            <a:endParaRPr lang="en-GB"/>
          </a:p>
        </p:txBody>
      </p:sp>
    </p:spTree>
    <p:extLst>
      <p:ext uri="{BB962C8B-B14F-4D97-AF65-F5344CB8AC3E}">
        <p14:creationId xmlns:p14="http://schemas.microsoft.com/office/powerpoint/2010/main" val="397180723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en-US"/>
              <a:t>Click to edit Master title style</a:t>
            </a:r>
            <a:endParaRPr lang="en-US" dirty="0"/>
          </a:p>
        </p:txBody>
      </p:sp>
      <p:sp>
        <p:nvSpPr>
          <p:cNvPr id="3" name="Content Placeholder 2"/>
          <p:cNvSpPr>
            <a:spLocks noGrp="1"/>
          </p:cNvSpPr>
          <p:nvPr>
            <p:ph idx="1"/>
          </p:nvPr>
        </p:nvSpPr>
        <p:spPr>
          <a:xfrm>
            <a:off x="2915544" y="1426284"/>
            <a:ext cx="3471863" cy="7039681"/>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Edit Master text styles</a:t>
            </a:r>
          </a:p>
        </p:txBody>
      </p:sp>
      <p:sp>
        <p:nvSpPr>
          <p:cNvPr id="5" name="Date Placeholder 4"/>
          <p:cNvSpPr>
            <a:spLocks noGrp="1"/>
          </p:cNvSpPr>
          <p:nvPr>
            <p:ph type="dt" sz="half" idx="10"/>
          </p:nvPr>
        </p:nvSpPr>
        <p:spPr/>
        <p:txBody>
          <a:bodyPr/>
          <a:lstStyle/>
          <a:p>
            <a:fld id="{0D001FB9-9BF8-44A0-A39A-F85EA222E968}" type="datetimeFigureOut">
              <a:rPr lang="en-GB" smtClean="0"/>
              <a:t>06/10/2025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CD4CC8E-82CF-4891-A2B2-15FB3F773D97}" type="slidenum">
              <a:rPr lang="en-GB" smtClean="0"/>
              <a:t>‹#›</a:t>
            </a:fld>
            <a:endParaRPr lang="en-GB"/>
          </a:p>
        </p:txBody>
      </p:sp>
    </p:spTree>
    <p:extLst>
      <p:ext uri="{BB962C8B-B14F-4D97-AF65-F5344CB8AC3E}">
        <p14:creationId xmlns:p14="http://schemas.microsoft.com/office/powerpoint/2010/main" val="15255457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en-US"/>
              <a:t>Click to edit Master title style</a:t>
            </a:r>
            <a:endParaRPr lang="en-US" dirty="0"/>
          </a:p>
        </p:txBody>
      </p:sp>
      <p:sp>
        <p:nvSpPr>
          <p:cNvPr id="3" name="Picture Placeholder 2"/>
          <p:cNvSpPr>
            <a:spLocks noGrp="1" noChangeAspect="1"/>
          </p:cNvSpPr>
          <p:nvPr>
            <p:ph type="pic" idx="1"/>
          </p:nvPr>
        </p:nvSpPr>
        <p:spPr>
          <a:xfrm>
            <a:off x="2915544" y="1426284"/>
            <a:ext cx="3471863" cy="7039681"/>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t>Click icon to add picture</a:t>
            </a:r>
            <a:endParaRPr lang="en-US" dirty="0"/>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Edit Master text styles</a:t>
            </a:r>
          </a:p>
        </p:txBody>
      </p:sp>
      <p:sp>
        <p:nvSpPr>
          <p:cNvPr id="5" name="Date Placeholder 4"/>
          <p:cNvSpPr>
            <a:spLocks noGrp="1"/>
          </p:cNvSpPr>
          <p:nvPr>
            <p:ph type="dt" sz="half" idx="10"/>
          </p:nvPr>
        </p:nvSpPr>
        <p:spPr/>
        <p:txBody>
          <a:bodyPr/>
          <a:lstStyle/>
          <a:p>
            <a:fld id="{0D001FB9-9BF8-44A0-A39A-F85EA222E968}" type="datetimeFigureOut">
              <a:rPr lang="en-GB" smtClean="0"/>
              <a:t>06/10/2025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CD4CC8E-82CF-4891-A2B2-15FB3F773D97}" type="slidenum">
              <a:rPr lang="en-GB" smtClean="0"/>
              <a:t>‹#›</a:t>
            </a:fld>
            <a:endParaRPr lang="en-GB"/>
          </a:p>
        </p:txBody>
      </p:sp>
    </p:spTree>
    <p:extLst>
      <p:ext uri="{BB962C8B-B14F-4D97-AF65-F5344CB8AC3E}">
        <p14:creationId xmlns:p14="http://schemas.microsoft.com/office/powerpoint/2010/main" val="168528227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D001FB9-9BF8-44A0-A39A-F85EA222E968}" type="datetimeFigureOut">
              <a:rPr lang="en-GB" smtClean="0"/>
              <a:t>06/10/2025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CD4CC8E-82CF-4891-A2B2-15FB3F773D97}" type="slidenum">
              <a:rPr lang="en-GB" smtClean="0"/>
              <a:t>‹#›</a:t>
            </a:fld>
            <a:endParaRPr lang="en-GB"/>
          </a:p>
        </p:txBody>
      </p:sp>
    </p:spTree>
    <p:extLst>
      <p:ext uri="{BB962C8B-B14F-4D97-AF65-F5344CB8AC3E}">
        <p14:creationId xmlns:p14="http://schemas.microsoft.com/office/powerpoint/2010/main" val="349417489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907757" y="527403"/>
            <a:ext cx="1478756" cy="8394877"/>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471488" y="527403"/>
            <a:ext cx="4350544" cy="8394877"/>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D001FB9-9BF8-44A0-A39A-F85EA222E968}" type="datetimeFigureOut">
              <a:rPr lang="en-GB" smtClean="0"/>
              <a:t>06/10/2025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CD4CC8E-82CF-4891-A2B2-15FB3F773D97}" type="slidenum">
              <a:rPr lang="en-GB" smtClean="0"/>
              <a:t>‹#›</a:t>
            </a:fld>
            <a:endParaRPr lang="en-GB"/>
          </a:p>
        </p:txBody>
      </p:sp>
    </p:spTree>
    <p:extLst>
      <p:ext uri="{BB962C8B-B14F-4D97-AF65-F5344CB8AC3E}">
        <p14:creationId xmlns:p14="http://schemas.microsoft.com/office/powerpoint/2010/main" val="229413518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hyperlink" Target="https://www.wallpaperflare.com/pine-trees-aerial-view-green-nature-forest-plant-green-color-wallpaper-qeah" TargetMode="Externa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alphaModFix amt="60000"/>
            <a:lum/>
            <a:extLst>
              <a:ext uri="{837473B0-CC2E-450A-ABE3-18F120FF3D39}">
                <a1611:picAttrSrcUrl xmlns:a1611="http://schemas.microsoft.com/office/drawing/2016/11/main" r:id="rId14"/>
              </a:ext>
            </a:extLst>
          </a:blip>
          <a:srcRect/>
          <a:tile tx="0" ty="-876300" sx="100000" sy="100000" flip="none" algn="tl"/>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71489" y="527406"/>
            <a:ext cx="5915025" cy="1914702"/>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471489" y="2637014"/>
            <a:ext cx="5915025" cy="6285266"/>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471488" y="9181398"/>
            <a:ext cx="1543050" cy="527403"/>
          </a:xfrm>
          <a:prstGeom prst="rect">
            <a:avLst/>
          </a:prstGeom>
        </p:spPr>
        <p:txBody>
          <a:bodyPr vert="horz" lIns="91440" tIns="45720" rIns="91440" bIns="45720" rtlCol="0" anchor="ctr"/>
          <a:lstStyle>
            <a:lvl1pPr algn="l">
              <a:defRPr sz="900">
                <a:solidFill>
                  <a:schemeClr val="tx1">
                    <a:tint val="75000"/>
                  </a:schemeClr>
                </a:solidFill>
              </a:defRPr>
            </a:lvl1pPr>
          </a:lstStyle>
          <a:p>
            <a:fld id="{0D001FB9-9BF8-44A0-A39A-F85EA222E968}" type="datetimeFigureOut">
              <a:rPr lang="en-GB" smtClean="0"/>
              <a:t>06/10/2025</a:t>
            </a:fld>
            <a:endParaRPr lang="en-GB"/>
          </a:p>
        </p:txBody>
      </p:sp>
      <p:sp>
        <p:nvSpPr>
          <p:cNvPr id="5" name="Footer Placeholder 4"/>
          <p:cNvSpPr>
            <a:spLocks noGrp="1"/>
          </p:cNvSpPr>
          <p:nvPr>
            <p:ph type="ftr" sz="quarter" idx="3"/>
          </p:nvPr>
        </p:nvSpPr>
        <p:spPr>
          <a:xfrm>
            <a:off x="2271714" y="9181398"/>
            <a:ext cx="2314575" cy="527403"/>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4843463" y="9181398"/>
            <a:ext cx="1543050" cy="527403"/>
          </a:xfrm>
          <a:prstGeom prst="rect">
            <a:avLst/>
          </a:prstGeom>
        </p:spPr>
        <p:txBody>
          <a:bodyPr vert="horz" lIns="91440" tIns="45720" rIns="91440" bIns="45720" rtlCol="0" anchor="ctr"/>
          <a:lstStyle>
            <a:lvl1pPr algn="r">
              <a:defRPr sz="900">
                <a:solidFill>
                  <a:schemeClr val="tx1">
                    <a:tint val="75000"/>
                  </a:schemeClr>
                </a:solidFill>
              </a:defRPr>
            </a:lvl1pPr>
          </a:lstStyle>
          <a:p>
            <a:fld id="{0CD4CC8E-82CF-4891-A2B2-15FB3F773D97}" type="slidenum">
              <a:rPr lang="en-GB" smtClean="0"/>
              <a:t>‹#›</a:t>
            </a:fld>
            <a:endParaRPr lang="en-GB"/>
          </a:p>
        </p:txBody>
      </p:sp>
    </p:spTree>
    <p:extLst>
      <p:ext uri="{BB962C8B-B14F-4D97-AF65-F5344CB8AC3E}">
        <p14:creationId xmlns:p14="http://schemas.microsoft.com/office/powerpoint/2010/main" val="2956306439"/>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hyperlink" Target="https://pixels.com/featured/wolfgang-amadeus-mozart-austrian-photo-researchers.html" TargetMode="External"/><Relationship Id="rId7" Type="http://schemas.openxmlformats.org/officeDocument/2006/relationships/hyperlink" Target="https://es-us.finanzas.yahoo.com/noticias/confirman-cu%C3%A1l-participaci%C3%B3n-koji-kondo-213000352.html" TargetMode="External"/><Relationship Id="rId2" Type="http://schemas.openxmlformats.org/officeDocument/2006/relationships/image" Target="../media/image2.jpg"/><Relationship Id="rId1" Type="http://schemas.openxmlformats.org/officeDocument/2006/relationships/slideLayout" Target="../slideLayouts/slideLayout1.xml"/><Relationship Id="rId6" Type="http://schemas.openxmlformats.org/officeDocument/2006/relationships/image" Target="../media/image4.jpeg"/><Relationship Id="rId5" Type="http://schemas.openxmlformats.org/officeDocument/2006/relationships/hyperlink" Target="https://www.fity.club/lists/suggestions/glenn-miller/" TargetMode="External"/><Relationship Id="rId4" Type="http://schemas.openxmlformats.org/officeDocument/2006/relationships/image" Target="../media/image3.jpg"/></Relationships>
</file>

<file path=ppt/slides/_rels/slide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1.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Diagonal Corners Rounded 9">
            <a:extLst>
              <a:ext uri="{FF2B5EF4-FFF2-40B4-BE49-F238E27FC236}">
                <a16:creationId xmlns:a16="http://schemas.microsoft.com/office/drawing/2014/main" id="{5C172DCA-1778-D614-2F95-62C08A3C2B1C}"/>
              </a:ext>
            </a:extLst>
          </p:cNvPr>
          <p:cNvSpPr/>
          <p:nvPr/>
        </p:nvSpPr>
        <p:spPr>
          <a:xfrm>
            <a:off x="471946" y="49454"/>
            <a:ext cx="5851204" cy="795082"/>
          </a:xfrm>
          <a:prstGeom prst="round2DiagRect">
            <a:avLst/>
          </a:prstGeom>
          <a:solidFill>
            <a:schemeClr val="accent6">
              <a:lumMod val="50000"/>
            </a:schemeClr>
          </a:solidFill>
          <a:ln>
            <a:solidFill>
              <a:schemeClr val="accent6">
                <a:lumMod val="20000"/>
                <a:lumOff val="8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Rectangle 19">
            <a:extLst>
              <a:ext uri="{FF2B5EF4-FFF2-40B4-BE49-F238E27FC236}">
                <a16:creationId xmlns:a16="http://schemas.microsoft.com/office/drawing/2014/main" id="{D2775404-164F-4D65-90E2-619DE39639D9}"/>
              </a:ext>
            </a:extLst>
          </p:cNvPr>
          <p:cNvSpPr/>
          <p:nvPr/>
        </p:nvSpPr>
        <p:spPr>
          <a:xfrm>
            <a:off x="103225" y="-28821"/>
            <a:ext cx="6622928" cy="584775"/>
          </a:xfrm>
          <a:prstGeom prst="rect">
            <a:avLst/>
          </a:prstGeom>
          <a:noFill/>
        </p:spPr>
        <p:txBody>
          <a:bodyPr wrap="square" lIns="91440" tIns="45720" rIns="91440" bIns="45720">
            <a:spAutoFit/>
          </a:bodyPr>
          <a:lstStyle/>
          <a:p>
            <a:pPr algn="ctr"/>
            <a:r>
              <a:rPr lang="en-US" sz="3200" b="1" dirty="0">
                <a:ln w="19050">
                  <a:solidFill>
                    <a:schemeClr val="accent6">
                      <a:lumMod val="40000"/>
                      <a:lumOff val="60000"/>
                    </a:schemeClr>
                  </a:solidFill>
                  <a:prstDash val="solid"/>
                </a:ln>
                <a:solidFill>
                  <a:schemeClr val="accent6">
                    <a:lumMod val="50000"/>
                  </a:schemeClr>
                </a:solidFill>
                <a:latin typeface="Cavolini" panose="03000502040302020204" pitchFamily="66" charset="0"/>
                <a:cs typeface="Cavolini" panose="03000502040302020204" pitchFamily="66" charset="0"/>
              </a:rPr>
              <a:t>Music at St Mary’s</a:t>
            </a:r>
            <a:endParaRPr lang="en-US" sz="2000" b="1" dirty="0">
              <a:ln w="19050">
                <a:solidFill>
                  <a:schemeClr val="accent6">
                    <a:lumMod val="40000"/>
                    <a:lumOff val="60000"/>
                  </a:schemeClr>
                </a:solidFill>
                <a:prstDash val="solid"/>
              </a:ln>
              <a:solidFill>
                <a:schemeClr val="accent6">
                  <a:lumMod val="50000"/>
                </a:schemeClr>
              </a:solidFill>
              <a:latin typeface="Cavolini" panose="03000502040302020204" pitchFamily="66" charset="0"/>
              <a:cs typeface="Cavolini" panose="03000502040302020204" pitchFamily="66" charset="0"/>
            </a:endParaRPr>
          </a:p>
        </p:txBody>
      </p:sp>
      <p:sp>
        <p:nvSpPr>
          <p:cNvPr id="3" name="Rectangle: Rounded Corners 2">
            <a:extLst>
              <a:ext uri="{FF2B5EF4-FFF2-40B4-BE49-F238E27FC236}">
                <a16:creationId xmlns:a16="http://schemas.microsoft.com/office/drawing/2014/main" id="{D69623AA-2531-6C64-6D2F-F280C7AAE080}"/>
              </a:ext>
            </a:extLst>
          </p:cNvPr>
          <p:cNvSpPr/>
          <p:nvPr/>
        </p:nvSpPr>
        <p:spPr>
          <a:xfrm>
            <a:off x="103225" y="942559"/>
            <a:ext cx="4389262" cy="4154227"/>
          </a:xfrm>
          <a:prstGeom prst="roundRect">
            <a:avLst>
              <a:gd name="adj" fmla="val 8509"/>
            </a:avLst>
          </a:prstGeom>
          <a:ln w="38100">
            <a:prstDash val="lgDashDot"/>
          </a:ln>
        </p:spPr>
        <p:style>
          <a:lnRef idx="2">
            <a:schemeClr val="accent6"/>
          </a:lnRef>
          <a:fillRef idx="1">
            <a:schemeClr val="lt1"/>
          </a:fillRef>
          <a:effectRef idx="0">
            <a:schemeClr val="accent6"/>
          </a:effectRef>
          <a:fontRef idx="minor">
            <a:schemeClr val="dk1"/>
          </a:fontRef>
        </p:style>
        <p:txBody>
          <a:bodyPr rtlCol="0" anchor="t"/>
          <a:lstStyle/>
          <a:p>
            <a:pPr algn="ctr"/>
            <a:r>
              <a:rPr lang="en-US" sz="1050" b="1" u="sng" dirty="0">
                <a:latin typeface="Cavolini" panose="03000502040302020204" pitchFamily="66" charset="0"/>
                <a:cs typeface="Cavolini" panose="03000502040302020204" pitchFamily="66" charset="0"/>
              </a:rPr>
              <a:t>Our vision for Music</a:t>
            </a:r>
          </a:p>
          <a:p>
            <a:pPr algn="ctr">
              <a:buNone/>
            </a:pPr>
            <a:r>
              <a:rPr lang="en-GB" sz="950" dirty="0">
                <a:latin typeface="Cavolini" panose="03000502040302020204" pitchFamily="66" charset="0"/>
                <a:cs typeface="Cavolini" panose="03000502040302020204" pitchFamily="66" charset="0"/>
              </a:rPr>
              <a:t>We aim to create a vibrant learning environment where every child feels inspired to explore music with </a:t>
            </a:r>
            <a:r>
              <a:rPr lang="en-GB" sz="950" b="1" dirty="0">
                <a:latin typeface="Cavolini" panose="03000502040302020204" pitchFamily="66" charset="0"/>
                <a:cs typeface="Cavolini" panose="03000502040302020204" pitchFamily="66" charset="0"/>
              </a:rPr>
              <a:t>curiosity</a:t>
            </a:r>
            <a:r>
              <a:rPr lang="en-GB" sz="950" dirty="0">
                <a:latin typeface="Cavolini" panose="03000502040302020204" pitchFamily="66" charset="0"/>
                <a:cs typeface="Cavolini" panose="03000502040302020204" pitchFamily="66" charset="0"/>
              </a:rPr>
              <a:t>, </a:t>
            </a:r>
            <a:r>
              <a:rPr lang="en-GB" sz="950" b="1" dirty="0">
                <a:latin typeface="Cavolini" panose="03000502040302020204" pitchFamily="66" charset="0"/>
                <a:cs typeface="Cavolini" panose="03000502040302020204" pitchFamily="66" charset="0"/>
              </a:rPr>
              <a:t>courage</a:t>
            </a:r>
            <a:r>
              <a:rPr lang="en-GB" sz="950" dirty="0">
                <a:latin typeface="Cavolini" panose="03000502040302020204" pitchFamily="66" charset="0"/>
                <a:cs typeface="Cavolini" panose="03000502040302020204" pitchFamily="66" charset="0"/>
              </a:rPr>
              <a:t>, and </a:t>
            </a:r>
            <a:r>
              <a:rPr lang="en-GB" sz="950" b="1" dirty="0">
                <a:latin typeface="Cavolini" panose="03000502040302020204" pitchFamily="66" charset="0"/>
                <a:cs typeface="Cavolini" panose="03000502040302020204" pitchFamily="66" charset="0"/>
              </a:rPr>
              <a:t>compassion</a:t>
            </a:r>
            <a:r>
              <a:rPr lang="en-GB" sz="950" dirty="0">
                <a:latin typeface="Cavolini" panose="03000502040302020204" pitchFamily="66" charset="0"/>
                <a:cs typeface="Cavolini" panose="03000502040302020204" pitchFamily="66" charset="0"/>
              </a:rPr>
              <a:t>. We develop the children’s musical appreciation through listening and appraising rhythm and melody, encouraging children to express themselves and discover new ways to communicate through music. </a:t>
            </a:r>
          </a:p>
          <a:p>
            <a:pPr algn="ctr">
              <a:buNone/>
            </a:pPr>
            <a:endParaRPr lang="en-GB" sz="950" dirty="0">
              <a:latin typeface="Cavolini" panose="03000502040302020204" pitchFamily="66" charset="0"/>
              <a:cs typeface="Cavolini" panose="03000502040302020204" pitchFamily="66" charset="0"/>
            </a:endParaRPr>
          </a:p>
          <a:p>
            <a:pPr algn="ctr">
              <a:buNone/>
            </a:pPr>
            <a:r>
              <a:rPr lang="en-GB" sz="950" dirty="0">
                <a:latin typeface="Cavolini" panose="03000502040302020204" pitchFamily="66" charset="0"/>
                <a:cs typeface="Cavolini" panose="03000502040302020204" pitchFamily="66" charset="0"/>
              </a:rPr>
              <a:t>We want our children to develop a genuine </a:t>
            </a:r>
            <a:r>
              <a:rPr lang="en-GB" sz="950" b="1" dirty="0">
                <a:latin typeface="Cavolini" panose="03000502040302020204" pitchFamily="66" charset="0"/>
                <a:cs typeface="Cavolini" panose="03000502040302020204" pitchFamily="66" charset="0"/>
              </a:rPr>
              <a:t>curiosity</a:t>
            </a:r>
            <a:r>
              <a:rPr lang="en-GB" sz="950" dirty="0">
                <a:latin typeface="Cavolini" panose="03000502040302020204" pitchFamily="66" charset="0"/>
                <a:cs typeface="Cavolini" panose="03000502040302020204" pitchFamily="66" charset="0"/>
              </a:rPr>
              <a:t> about the diverse musical traditions, instruments, and cultures from around the world. We inspire them to explore the rich textures of music, to ask questions about how music works, and to find joy in the act of discovery as they begin to create and perform their own musical pieces. We encourage our children to approach music with </a:t>
            </a:r>
            <a:r>
              <a:rPr lang="en-GB" sz="950" b="1" dirty="0">
                <a:latin typeface="Cavolini" panose="03000502040302020204" pitchFamily="66" charset="0"/>
                <a:cs typeface="Cavolini" panose="03000502040302020204" pitchFamily="66" charset="0"/>
              </a:rPr>
              <a:t>courage</a:t>
            </a:r>
            <a:r>
              <a:rPr lang="en-GB" sz="950" dirty="0">
                <a:latin typeface="Cavolini" panose="03000502040302020204" pitchFamily="66" charset="0"/>
                <a:cs typeface="Cavolini" panose="03000502040302020204" pitchFamily="66" charset="0"/>
              </a:rPr>
              <a:t>, inviting them to take risks, perform confidently, and embrace the process of learning, even when faced with challenges. By experimenting with different sounds, styles, and instruments, they build resilience and trust in their abilities, developing a lifelong love for music. We want our children to have </a:t>
            </a:r>
            <a:r>
              <a:rPr lang="en-GB" sz="950" b="1" dirty="0">
                <a:latin typeface="Cavolini" panose="03000502040302020204" pitchFamily="66" charset="0"/>
                <a:cs typeface="Cavolini" panose="03000502040302020204" pitchFamily="66" charset="0"/>
              </a:rPr>
              <a:t>compassion</a:t>
            </a:r>
            <a:r>
              <a:rPr lang="en-GB" sz="950" dirty="0">
                <a:latin typeface="Cavolini" panose="03000502040302020204" pitchFamily="66" charset="0"/>
                <a:cs typeface="Cavolini" panose="03000502040302020204" pitchFamily="66" charset="0"/>
              </a:rPr>
              <a:t>—for themselves, for others, and for the world around them. Through collaborative music-making and understanding different cultural expressions, they develop empathy and respect for diverse musical voices. Our curriculum inspires children to recognise the power of music to bring people together, heal, and inspire positive change.</a:t>
            </a:r>
            <a:r>
              <a:rPr lang="en-US" sz="950" b="1" dirty="0">
                <a:latin typeface="Cavolini" panose="03000502040302020204" pitchFamily="66" charset="0"/>
                <a:cs typeface="Cavolini" panose="03000502040302020204" pitchFamily="66" charset="0"/>
              </a:rPr>
              <a:t> </a:t>
            </a:r>
          </a:p>
          <a:p>
            <a:pPr algn="ctr"/>
            <a:endParaRPr lang="en-US" sz="1050" u="sng" dirty="0">
              <a:latin typeface="Cavolini" panose="03000502040302020204" pitchFamily="66" charset="0"/>
              <a:cs typeface="Cavolini" panose="03000502040302020204" pitchFamily="66" charset="0"/>
            </a:endParaRPr>
          </a:p>
        </p:txBody>
      </p:sp>
      <p:sp>
        <p:nvSpPr>
          <p:cNvPr id="2" name="Rectangle: Rounded Corners 1">
            <a:extLst>
              <a:ext uri="{FF2B5EF4-FFF2-40B4-BE49-F238E27FC236}">
                <a16:creationId xmlns:a16="http://schemas.microsoft.com/office/drawing/2014/main" id="{C14A9D57-5183-5CA0-09ED-0C07864112EA}"/>
              </a:ext>
            </a:extLst>
          </p:cNvPr>
          <p:cNvSpPr/>
          <p:nvPr/>
        </p:nvSpPr>
        <p:spPr>
          <a:xfrm>
            <a:off x="4572000" y="942559"/>
            <a:ext cx="2119871" cy="4154227"/>
          </a:xfrm>
          <a:prstGeom prst="roundRect">
            <a:avLst>
              <a:gd name="adj" fmla="val 8509"/>
            </a:avLst>
          </a:prstGeom>
          <a:ln w="38100">
            <a:prstDash val="lgDashDot"/>
          </a:ln>
        </p:spPr>
        <p:style>
          <a:lnRef idx="2">
            <a:schemeClr val="accent6"/>
          </a:lnRef>
          <a:fillRef idx="1">
            <a:schemeClr val="lt1"/>
          </a:fillRef>
          <a:effectRef idx="0">
            <a:schemeClr val="accent6"/>
          </a:effectRef>
          <a:fontRef idx="minor">
            <a:schemeClr val="dk1"/>
          </a:fontRef>
        </p:style>
        <p:txBody>
          <a:bodyPr lIns="90000" rtlCol="0" anchor="t"/>
          <a:lstStyle/>
          <a:p>
            <a:pPr algn="ctr"/>
            <a:r>
              <a:rPr lang="en-US" sz="1000" b="1" u="sng" dirty="0">
                <a:latin typeface="Cavolini" panose="03000502040302020204" pitchFamily="66" charset="0"/>
                <a:cs typeface="Cavolini" panose="03000502040302020204" pitchFamily="66" charset="0"/>
              </a:rPr>
              <a:t>Inspiring our children </a:t>
            </a:r>
          </a:p>
          <a:p>
            <a:pPr algn="ctr"/>
            <a:endParaRPr lang="en-US" sz="300" u="sng" dirty="0">
              <a:latin typeface="Cavolini" panose="03000502040302020204" pitchFamily="66" charset="0"/>
              <a:cs typeface="Cavolini" panose="03000502040302020204" pitchFamily="66" charset="0"/>
            </a:endParaRPr>
          </a:p>
          <a:p>
            <a:pPr algn="ctr"/>
            <a:r>
              <a:rPr lang="en-US" sz="900" dirty="0">
                <a:latin typeface="Cavolini" panose="03000502040302020204" pitchFamily="66" charset="0"/>
                <a:cs typeface="Cavolini" panose="03000502040302020204" pitchFamily="66" charset="0"/>
              </a:rPr>
              <a:t>Children will be encouraged to learn about significant musicians and composers, from classical to modern, exploring a variety of music genres, as well as music from other cultures. Such significant individuals include Mozart, Glenn Miller and Koji Kondo. </a:t>
            </a:r>
          </a:p>
          <a:p>
            <a:pPr algn="ctr"/>
            <a:endParaRPr lang="en-US" sz="900" dirty="0">
              <a:latin typeface="Cavolini" panose="03000502040302020204" pitchFamily="66" charset="0"/>
              <a:cs typeface="Cavolini" panose="03000502040302020204" pitchFamily="66" charset="0"/>
            </a:endParaRPr>
          </a:p>
          <a:p>
            <a:pPr algn="ctr"/>
            <a:endParaRPr lang="en-US" sz="900" dirty="0">
              <a:latin typeface="Cavolini" panose="03000502040302020204" pitchFamily="66" charset="0"/>
              <a:cs typeface="Cavolini" panose="03000502040302020204" pitchFamily="66" charset="0"/>
            </a:endParaRPr>
          </a:p>
          <a:p>
            <a:pPr algn="ctr"/>
            <a:endParaRPr lang="en-US" sz="900" dirty="0">
              <a:latin typeface="Cavolini" panose="03000502040302020204" pitchFamily="66" charset="0"/>
              <a:cs typeface="Cavolini" panose="03000502040302020204" pitchFamily="66" charset="0"/>
            </a:endParaRPr>
          </a:p>
          <a:p>
            <a:pPr algn="ctr"/>
            <a:endParaRPr lang="en-US" sz="900" dirty="0">
              <a:latin typeface="Cavolini" panose="03000502040302020204" pitchFamily="66" charset="0"/>
              <a:cs typeface="Cavolini" panose="03000502040302020204" pitchFamily="66" charset="0"/>
            </a:endParaRPr>
          </a:p>
          <a:p>
            <a:pPr algn="ctr"/>
            <a:endParaRPr lang="en-US" sz="1050" u="sng" dirty="0">
              <a:latin typeface="Cavolini" panose="03000502040302020204" pitchFamily="66" charset="0"/>
              <a:cs typeface="Cavolini" panose="03000502040302020204" pitchFamily="66" charset="0"/>
            </a:endParaRPr>
          </a:p>
          <a:p>
            <a:endParaRPr lang="en-US" sz="1050" u="sng" dirty="0">
              <a:latin typeface="Cavolini" panose="03000502040302020204" pitchFamily="66" charset="0"/>
              <a:cs typeface="Cavolini" panose="03000502040302020204" pitchFamily="66" charset="0"/>
            </a:endParaRPr>
          </a:p>
        </p:txBody>
      </p:sp>
      <p:sp>
        <p:nvSpPr>
          <p:cNvPr id="4" name="Rectangle: Rounded Corners 3">
            <a:extLst>
              <a:ext uri="{FF2B5EF4-FFF2-40B4-BE49-F238E27FC236}">
                <a16:creationId xmlns:a16="http://schemas.microsoft.com/office/drawing/2014/main" id="{96D621AA-748C-39D3-21E9-27B1014D49E6}"/>
              </a:ext>
            </a:extLst>
          </p:cNvPr>
          <p:cNvSpPr/>
          <p:nvPr/>
        </p:nvSpPr>
        <p:spPr>
          <a:xfrm>
            <a:off x="103225" y="5200153"/>
            <a:ext cx="6588647" cy="4603066"/>
          </a:xfrm>
          <a:prstGeom prst="roundRect">
            <a:avLst>
              <a:gd name="adj" fmla="val 8509"/>
            </a:avLst>
          </a:prstGeom>
          <a:ln w="38100">
            <a:prstDash val="lgDashDot"/>
          </a:ln>
        </p:spPr>
        <p:style>
          <a:lnRef idx="2">
            <a:schemeClr val="accent6"/>
          </a:lnRef>
          <a:fillRef idx="1">
            <a:schemeClr val="lt1"/>
          </a:fillRef>
          <a:effectRef idx="0">
            <a:schemeClr val="accent6"/>
          </a:effectRef>
          <a:fontRef idx="minor">
            <a:schemeClr val="dk1"/>
          </a:fontRef>
        </p:style>
        <p:txBody>
          <a:bodyPr rtlCol="0" anchor="t"/>
          <a:lstStyle/>
          <a:p>
            <a:pPr algn="ctr"/>
            <a:r>
              <a:rPr lang="en-US" sz="1000" b="1" u="sng" dirty="0">
                <a:latin typeface="Cavolini" panose="03000502040302020204" pitchFamily="66" charset="0"/>
                <a:cs typeface="Cavolini" panose="03000502040302020204" pitchFamily="66" charset="0"/>
              </a:rPr>
              <a:t>How is Music taught at St Mary’s?</a:t>
            </a:r>
          </a:p>
          <a:p>
            <a:pPr algn="ctr"/>
            <a:endParaRPr lang="en-US" sz="1000" b="1" u="sng" dirty="0">
              <a:latin typeface="Cavolini" panose="03000502040302020204" pitchFamily="66" charset="0"/>
              <a:cs typeface="Cavolini" panose="03000502040302020204" pitchFamily="66" charset="0"/>
            </a:endParaRPr>
          </a:p>
          <a:p>
            <a:pPr algn="ctr"/>
            <a:r>
              <a:rPr lang="en-GB" sz="1000" dirty="0">
                <a:latin typeface="Cavolini" panose="03000502040302020204" pitchFamily="66" charset="0"/>
                <a:cs typeface="Cavolini" panose="03000502040302020204" pitchFamily="66" charset="0"/>
              </a:rPr>
              <a:t>At St Mary’s Music is taught using Kapow Primary, which provides a clear and progressive framework to support high-quality teaching and learning. Lessons are planned in line with the National Curriculum, with Music taught weekly across the school, in half-term units. Teachers also use Music as a vehicle to enrich other areas of the curriculum, ensuring music, creativity and performance is embedded throughout children’s learning experiences.​</a:t>
            </a:r>
          </a:p>
          <a:p>
            <a:pPr algn="ctr"/>
            <a:endParaRPr lang="en-GB" sz="1000" dirty="0">
              <a:latin typeface="Cavolini" panose="03000502040302020204" pitchFamily="66" charset="0"/>
              <a:cs typeface="Cavolini" panose="03000502040302020204" pitchFamily="66" charset="0"/>
            </a:endParaRPr>
          </a:p>
          <a:p>
            <a:pPr algn="ctr"/>
            <a:r>
              <a:rPr lang="en-GB" sz="1000" dirty="0">
                <a:latin typeface="Cavolini" panose="03000502040302020204" pitchFamily="66" charset="0"/>
                <a:cs typeface="Cavolini" panose="03000502040302020204" pitchFamily="66" charset="0"/>
              </a:rPr>
              <a:t>Our long-term plan provides an overview of the units taught in each year group. These are revisited and built upon term by term, supporting children to make progress through a spiral curriculum. ​</a:t>
            </a:r>
          </a:p>
          <a:p>
            <a:pPr algn="ctr"/>
            <a:r>
              <a:rPr lang="en-GB" sz="1000" dirty="0">
                <a:latin typeface="Cavolini" panose="03000502040302020204" pitchFamily="66" charset="0"/>
                <a:cs typeface="Cavolini" panose="03000502040302020204" pitchFamily="66" charset="0"/>
              </a:rPr>
              <a:t>​</a:t>
            </a:r>
          </a:p>
          <a:p>
            <a:r>
              <a:rPr lang="en-GB" sz="1000" dirty="0">
                <a:latin typeface="Cavolini" panose="03000502040302020204" pitchFamily="66" charset="0"/>
                <a:cs typeface="Cavolini" panose="03000502040302020204" pitchFamily="66" charset="0"/>
              </a:rPr>
              <a:t>Through the spiral curriculum, the children will </a:t>
            </a:r>
          </a:p>
          <a:p>
            <a:r>
              <a:rPr lang="en-GB" sz="1000" dirty="0">
                <a:latin typeface="Cavolini" panose="03000502040302020204" pitchFamily="66" charset="0"/>
                <a:cs typeface="Cavolini" panose="03000502040302020204" pitchFamily="66" charset="0"/>
              </a:rPr>
              <a:t>have ample opportunity to explore the seven </a:t>
            </a:r>
          </a:p>
          <a:p>
            <a:r>
              <a:rPr lang="en-GB" sz="1000" dirty="0">
                <a:latin typeface="Cavolini" panose="03000502040302020204" pitchFamily="66" charset="0"/>
                <a:cs typeface="Cavolini" panose="03000502040302020204" pitchFamily="66" charset="0"/>
              </a:rPr>
              <a:t>musical elements:</a:t>
            </a:r>
          </a:p>
          <a:p>
            <a:endParaRPr lang="en-GB" sz="1000" dirty="0">
              <a:latin typeface="Cavolini" panose="03000502040302020204" pitchFamily="66" charset="0"/>
              <a:cs typeface="Cavolini" panose="03000502040302020204" pitchFamily="66" charset="0"/>
            </a:endParaRPr>
          </a:p>
          <a:p>
            <a:pPr marL="171450" indent="-171450">
              <a:buFont typeface="Arial" panose="020B0604020202020204" pitchFamily="34" charset="0"/>
              <a:buChar char="•"/>
            </a:pPr>
            <a:r>
              <a:rPr lang="en-GB" sz="1000" dirty="0">
                <a:latin typeface="Cavolini" panose="03000502040302020204" pitchFamily="66" charset="0"/>
                <a:cs typeface="Cavolini" panose="03000502040302020204" pitchFamily="66" charset="0"/>
              </a:rPr>
              <a:t>Pitch – high and low notes used to make </a:t>
            </a:r>
          </a:p>
          <a:p>
            <a:r>
              <a:rPr lang="en-GB" sz="1000" dirty="0">
                <a:latin typeface="Cavolini" panose="03000502040302020204" pitchFamily="66" charset="0"/>
                <a:cs typeface="Cavolini" panose="03000502040302020204" pitchFamily="66" charset="0"/>
              </a:rPr>
              <a:t>melodies</a:t>
            </a:r>
          </a:p>
          <a:p>
            <a:pPr marL="171450" indent="-171450">
              <a:buFont typeface="Arial" panose="020B0604020202020204" pitchFamily="34" charset="0"/>
              <a:buChar char="•"/>
            </a:pPr>
            <a:r>
              <a:rPr lang="en-GB" sz="1000" dirty="0">
                <a:latin typeface="Cavolini" panose="03000502040302020204" pitchFamily="66" charset="0"/>
                <a:cs typeface="Cavolini" panose="03000502040302020204" pitchFamily="66" charset="0"/>
              </a:rPr>
              <a:t>Duration – long and short notes which are </a:t>
            </a:r>
          </a:p>
          <a:p>
            <a:r>
              <a:rPr lang="en-GB" sz="1000" dirty="0">
                <a:latin typeface="Cavolini" panose="03000502040302020204" pitchFamily="66" charset="0"/>
                <a:cs typeface="Cavolini" panose="03000502040302020204" pitchFamily="66" charset="0"/>
              </a:rPr>
              <a:t>combined to create rhythms</a:t>
            </a:r>
          </a:p>
          <a:p>
            <a:pPr marL="171450" indent="-171450">
              <a:buFont typeface="Arial" panose="020B0604020202020204" pitchFamily="34" charset="0"/>
              <a:buChar char="•"/>
            </a:pPr>
            <a:r>
              <a:rPr lang="en-GB" sz="1000" dirty="0">
                <a:latin typeface="Cavolini" panose="03000502040302020204" pitchFamily="66" charset="0"/>
                <a:cs typeface="Cavolini" panose="03000502040302020204" pitchFamily="66" charset="0"/>
              </a:rPr>
              <a:t>Dynamics – loud and quiet notes used for </a:t>
            </a:r>
          </a:p>
          <a:p>
            <a:r>
              <a:rPr lang="en-GB" sz="1000" dirty="0">
                <a:latin typeface="Cavolini" panose="03000502040302020204" pitchFamily="66" charset="0"/>
                <a:cs typeface="Cavolini" panose="03000502040302020204" pitchFamily="66" charset="0"/>
              </a:rPr>
              <a:t>impact</a:t>
            </a:r>
          </a:p>
          <a:p>
            <a:pPr marL="171450" indent="-171450">
              <a:buFont typeface="Arial" panose="020B0604020202020204" pitchFamily="34" charset="0"/>
              <a:buChar char="•"/>
            </a:pPr>
            <a:r>
              <a:rPr lang="en-GB" sz="1000" dirty="0">
                <a:latin typeface="Cavolini" panose="03000502040302020204" pitchFamily="66" charset="0"/>
                <a:cs typeface="Cavolini" panose="03000502040302020204" pitchFamily="66" charset="0"/>
              </a:rPr>
              <a:t>Tempo – fast and slow pulse/beat</a:t>
            </a:r>
          </a:p>
          <a:p>
            <a:pPr marL="171450" indent="-171450">
              <a:buFont typeface="Arial" panose="020B0604020202020204" pitchFamily="34" charset="0"/>
              <a:buChar char="•"/>
            </a:pPr>
            <a:r>
              <a:rPr lang="en-GB" sz="1000" dirty="0">
                <a:latin typeface="Cavolini" panose="03000502040302020204" pitchFamily="66" charset="0"/>
                <a:cs typeface="Cavolini" panose="03000502040302020204" pitchFamily="66" charset="0"/>
              </a:rPr>
              <a:t>Texture – the layers of sound</a:t>
            </a:r>
          </a:p>
          <a:p>
            <a:pPr marL="171450" indent="-171450">
              <a:buFont typeface="Arial" panose="020B0604020202020204" pitchFamily="34" charset="0"/>
              <a:buChar char="•"/>
            </a:pPr>
            <a:r>
              <a:rPr lang="en-GB" sz="1000" dirty="0">
                <a:latin typeface="Cavolini" panose="03000502040302020204" pitchFamily="66" charset="0"/>
                <a:cs typeface="Cavolini" panose="03000502040302020204" pitchFamily="66" charset="0"/>
              </a:rPr>
              <a:t>Structure – repeated patterns, such as </a:t>
            </a:r>
          </a:p>
          <a:p>
            <a:r>
              <a:rPr lang="en-GB" sz="1000" dirty="0">
                <a:latin typeface="Cavolini" panose="03000502040302020204" pitchFamily="66" charset="0"/>
                <a:cs typeface="Cavolini" panose="03000502040302020204" pitchFamily="66" charset="0"/>
              </a:rPr>
              <a:t>verse/chorus</a:t>
            </a:r>
          </a:p>
          <a:p>
            <a:pPr marL="171450" indent="-171450">
              <a:buFont typeface="Arial" panose="020B0604020202020204" pitchFamily="34" charset="0"/>
              <a:buChar char="•"/>
            </a:pPr>
            <a:r>
              <a:rPr lang="en-GB" sz="1000" dirty="0">
                <a:latin typeface="Cavolini" panose="03000502040302020204" pitchFamily="66" charset="0"/>
                <a:cs typeface="Cavolini" panose="03000502040302020204" pitchFamily="66" charset="0"/>
              </a:rPr>
              <a:t>Timbre – the quality/tone of different </a:t>
            </a:r>
          </a:p>
          <a:p>
            <a:r>
              <a:rPr lang="en-GB" sz="1000" dirty="0">
                <a:latin typeface="Cavolini" panose="03000502040302020204" pitchFamily="66" charset="0"/>
                <a:cs typeface="Cavolini" panose="03000502040302020204" pitchFamily="66" charset="0"/>
              </a:rPr>
              <a:t>sounds/instruments.</a:t>
            </a:r>
            <a:endParaRPr lang="en-US" sz="1000" dirty="0">
              <a:latin typeface="Cavolini" panose="03000502040302020204" pitchFamily="66" charset="0"/>
              <a:cs typeface="Cavolini" panose="03000502040302020204" pitchFamily="66" charset="0"/>
            </a:endParaRPr>
          </a:p>
          <a:p>
            <a:endParaRPr lang="en-US" sz="1000" dirty="0">
              <a:latin typeface="Cavolini" panose="03000502040302020204" pitchFamily="66" charset="0"/>
              <a:cs typeface="Cavolini" panose="03000502040302020204" pitchFamily="66" charset="0"/>
            </a:endParaRPr>
          </a:p>
          <a:p>
            <a:pPr algn="ctr"/>
            <a:endParaRPr lang="en-US" sz="1000" dirty="0">
              <a:latin typeface="Cavolini" panose="03000502040302020204" pitchFamily="66" charset="0"/>
              <a:cs typeface="Cavolini" panose="03000502040302020204" pitchFamily="66" charset="0"/>
            </a:endParaRPr>
          </a:p>
          <a:p>
            <a:pPr algn="ctr"/>
            <a:endParaRPr lang="en-US" sz="1000" dirty="0">
              <a:latin typeface="Cavolini" panose="03000502040302020204" pitchFamily="66" charset="0"/>
              <a:cs typeface="Cavolini" panose="03000502040302020204" pitchFamily="66" charset="0"/>
            </a:endParaRPr>
          </a:p>
          <a:p>
            <a:pPr algn="ctr"/>
            <a:endParaRPr lang="en-US" sz="1000" dirty="0">
              <a:latin typeface="Cavolini" panose="03000502040302020204" pitchFamily="66" charset="0"/>
              <a:cs typeface="Cavolini" panose="03000502040302020204" pitchFamily="66" charset="0"/>
            </a:endParaRPr>
          </a:p>
          <a:p>
            <a:pPr algn="ctr"/>
            <a:endParaRPr lang="en-US" sz="1000" b="1" u="sng" dirty="0">
              <a:latin typeface="Cavolini" panose="03000502040302020204" pitchFamily="66" charset="0"/>
              <a:cs typeface="Cavolini" panose="03000502040302020204" pitchFamily="66" charset="0"/>
            </a:endParaRPr>
          </a:p>
        </p:txBody>
      </p:sp>
      <p:sp>
        <p:nvSpPr>
          <p:cNvPr id="19" name="TextBox 18">
            <a:extLst>
              <a:ext uri="{FF2B5EF4-FFF2-40B4-BE49-F238E27FC236}">
                <a16:creationId xmlns:a16="http://schemas.microsoft.com/office/drawing/2014/main" id="{B357DBA7-8779-C7CD-5273-9BE96A8876BD}"/>
              </a:ext>
            </a:extLst>
          </p:cNvPr>
          <p:cNvSpPr txBox="1"/>
          <p:nvPr/>
        </p:nvSpPr>
        <p:spPr>
          <a:xfrm>
            <a:off x="1265560" y="416357"/>
            <a:ext cx="4046208" cy="400110"/>
          </a:xfrm>
          <a:prstGeom prst="rect">
            <a:avLst/>
          </a:prstGeom>
          <a:noFill/>
        </p:spPr>
        <p:txBody>
          <a:bodyPr wrap="square" rtlCol="0" anchor="ctr">
            <a:spAutoFit/>
          </a:bodyPr>
          <a:lstStyle/>
          <a:p>
            <a:pPr algn="ctr"/>
            <a:r>
              <a:rPr lang="en-GB" sz="1000" b="1" dirty="0">
                <a:solidFill>
                  <a:schemeClr val="bg1"/>
                </a:solidFill>
                <a:latin typeface="Cavolini" panose="03000502040302020204" pitchFamily="66" charset="0"/>
                <a:ea typeface="Tahoma" panose="020B0604030504040204" pitchFamily="34" charset="0"/>
                <a:cs typeface="Cavolini" panose="03000502040302020204" pitchFamily="66" charset="0"/>
              </a:rPr>
              <a:t>Together we love, learn and flourish</a:t>
            </a:r>
          </a:p>
          <a:p>
            <a:pPr algn="ctr"/>
            <a:r>
              <a:rPr lang="en-GB" sz="1000" i="1" dirty="0">
                <a:solidFill>
                  <a:schemeClr val="bg1"/>
                </a:solidFill>
                <a:latin typeface="Cavolini" panose="03000502040302020204" pitchFamily="66" charset="0"/>
                <a:ea typeface="Tahoma" panose="020B0604030504040204" pitchFamily="34" charset="0"/>
                <a:cs typeface="Cavolini" panose="03000502040302020204" pitchFamily="66" charset="0"/>
              </a:rPr>
              <a:t>‘Let all you do be done with love’ 1 Corinthians 16:14</a:t>
            </a:r>
          </a:p>
        </p:txBody>
      </p:sp>
      <p:pic>
        <p:nvPicPr>
          <p:cNvPr id="6" name="Picture 5">
            <a:extLst>
              <a:ext uri="{FF2B5EF4-FFF2-40B4-BE49-F238E27FC236}">
                <a16:creationId xmlns:a16="http://schemas.microsoft.com/office/drawing/2014/main" id="{CB4B4F78-80BF-3B98-26CE-6DB0939C809A}"/>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4651738" y="2633067"/>
            <a:ext cx="980197" cy="1190523"/>
          </a:xfrm>
          <a:prstGeom prst="rect">
            <a:avLst/>
          </a:prstGeom>
        </p:spPr>
      </p:pic>
      <p:pic>
        <p:nvPicPr>
          <p:cNvPr id="8" name="Picture 7" descr="A person holding a trombone&#10;&#10;AI-generated content may be incorrect.">
            <a:extLst>
              <a:ext uri="{FF2B5EF4-FFF2-40B4-BE49-F238E27FC236}">
                <a16:creationId xmlns:a16="http://schemas.microsoft.com/office/drawing/2014/main" id="{429E26D7-A7C1-23FC-2DE7-B9F401E50FA6}"/>
              </a:ext>
            </a:extLst>
          </p:cNvPr>
          <p:cNvPicPr>
            <a:picLocks noChangeAspect="1"/>
          </p:cNvPicPr>
          <p:nvPr/>
        </p:nvPicPr>
        <p:blipFill>
          <a:blip r:embed="rId4">
            <a:extLst>
              <a:ext uri="{28A0092B-C50C-407E-A947-70E740481C1C}">
                <a14:useLocalDpi xmlns:a14="http://schemas.microsoft.com/office/drawing/2010/main" val="0"/>
              </a:ext>
              <a:ext uri="{837473B0-CC2E-450A-ABE3-18F120FF3D39}">
                <a1611:picAttrSrcUrl xmlns:a1611="http://schemas.microsoft.com/office/drawing/2016/11/main" r:id="rId5"/>
              </a:ext>
            </a:extLst>
          </a:blip>
          <a:stretch>
            <a:fillRect/>
          </a:stretch>
        </p:blipFill>
        <p:spPr>
          <a:xfrm>
            <a:off x="5631935" y="3019672"/>
            <a:ext cx="1007816" cy="1256411"/>
          </a:xfrm>
          <a:prstGeom prst="rect">
            <a:avLst/>
          </a:prstGeom>
        </p:spPr>
      </p:pic>
      <p:pic>
        <p:nvPicPr>
          <p:cNvPr id="11" name="Picture 10">
            <a:extLst>
              <a:ext uri="{FF2B5EF4-FFF2-40B4-BE49-F238E27FC236}">
                <a16:creationId xmlns:a16="http://schemas.microsoft.com/office/drawing/2014/main" id="{270F9FC3-1CC6-BBA0-8EA9-076855ED9D1D}"/>
              </a:ext>
            </a:extLst>
          </p:cNvPr>
          <p:cNvPicPr>
            <a:picLocks noChangeAspect="1"/>
          </p:cNvPicPr>
          <p:nvPr/>
        </p:nvPicPr>
        <p:blipFill>
          <a:blip r:embed="rId6">
            <a:extLst>
              <a:ext uri="{28A0092B-C50C-407E-A947-70E740481C1C}">
                <a14:useLocalDpi xmlns:a14="http://schemas.microsoft.com/office/drawing/2010/main" val="0"/>
              </a:ext>
              <a:ext uri="{837473B0-CC2E-450A-ABE3-18F120FF3D39}">
                <a1611:picAttrSrcUrl xmlns:a1611="http://schemas.microsoft.com/office/drawing/2016/11/main" r:id="rId7"/>
              </a:ext>
            </a:extLst>
          </a:blip>
          <a:stretch>
            <a:fillRect/>
          </a:stretch>
        </p:blipFill>
        <p:spPr>
          <a:xfrm>
            <a:off x="4949160" y="4140521"/>
            <a:ext cx="1365550" cy="911078"/>
          </a:xfrm>
          <a:prstGeom prst="rect">
            <a:avLst/>
          </a:prstGeom>
        </p:spPr>
      </p:pic>
      <p:pic>
        <p:nvPicPr>
          <p:cNvPr id="13" name="Picture 12">
            <a:extLst>
              <a:ext uri="{FF2B5EF4-FFF2-40B4-BE49-F238E27FC236}">
                <a16:creationId xmlns:a16="http://schemas.microsoft.com/office/drawing/2014/main" id="{881B0636-BF97-5570-03BB-DA39D8BC85C5}"/>
              </a:ext>
            </a:extLst>
          </p:cNvPr>
          <p:cNvPicPr>
            <a:picLocks noChangeAspect="1"/>
          </p:cNvPicPr>
          <p:nvPr/>
        </p:nvPicPr>
        <p:blipFill>
          <a:blip r:embed="rId8"/>
          <a:stretch>
            <a:fillRect/>
          </a:stretch>
        </p:blipFill>
        <p:spPr>
          <a:xfrm>
            <a:off x="3776021" y="7281370"/>
            <a:ext cx="2732232" cy="2459615"/>
          </a:xfrm>
          <a:prstGeom prst="rect">
            <a:avLst/>
          </a:prstGeom>
        </p:spPr>
      </p:pic>
    </p:spTree>
    <p:extLst>
      <p:ext uri="{BB962C8B-B14F-4D97-AF65-F5344CB8AC3E}">
        <p14:creationId xmlns:p14="http://schemas.microsoft.com/office/powerpoint/2010/main" val="320436593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9C614DD-0EDE-5F50-F296-4DBB6C10EA8E}"/>
            </a:ext>
          </a:extLst>
        </p:cNvPr>
        <p:cNvGrpSpPr/>
        <p:nvPr/>
      </p:nvGrpSpPr>
      <p:grpSpPr>
        <a:xfrm>
          <a:off x="0" y="0"/>
          <a:ext cx="0" cy="0"/>
          <a:chOff x="0" y="0"/>
          <a:chExt cx="0" cy="0"/>
        </a:xfrm>
      </p:grpSpPr>
      <p:sp>
        <p:nvSpPr>
          <p:cNvPr id="10" name="Rectangle: Diagonal Corners Rounded 9">
            <a:extLst>
              <a:ext uri="{FF2B5EF4-FFF2-40B4-BE49-F238E27FC236}">
                <a16:creationId xmlns:a16="http://schemas.microsoft.com/office/drawing/2014/main" id="{2B945D02-4CE6-21A2-88D1-8E1AADCD0058}"/>
              </a:ext>
            </a:extLst>
          </p:cNvPr>
          <p:cNvSpPr/>
          <p:nvPr/>
        </p:nvSpPr>
        <p:spPr>
          <a:xfrm>
            <a:off x="471946" y="49454"/>
            <a:ext cx="5851204" cy="795082"/>
          </a:xfrm>
          <a:prstGeom prst="round2DiagRect">
            <a:avLst/>
          </a:prstGeom>
          <a:solidFill>
            <a:schemeClr val="accent6">
              <a:lumMod val="50000"/>
            </a:schemeClr>
          </a:solidFill>
          <a:ln>
            <a:solidFill>
              <a:schemeClr val="accent6">
                <a:lumMod val="20000"/>
                <a:lumOff val="8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Rectangle 19">
            <a:extLst>
              <a:ext uri="{FF2B5EF4-FFF2-40B4-BE49-F238E27FC236}">
                <a16:creationId xmlns:a16="http://schemas.microsoft.com/office/drawing/2014/main" id="{FB86E71C-8BED-45E1-A1E1-8443918E5132}"/>
              </a:ext>
            </a:extLst>
          </p:cNvPr>
          <p:cNvSpPr/>
          <p:nvPr/>
        </p:nvSpPr>
        <p:spPr>
          <a:xfrm>
            <a:off x="103225" y="-28821"/>
            <a:ext cx="6622928" cy="584775"/>
          </a:xfrm>
          <a:prstGeom prst="rect">
            <a:avLst/>
          </a:prstGeom>
          <a:noFill/>
        </p:spPr>
        <p:txBody>
          <a:bodyPr wrap="square" lIns="91440" tIns="45720" rIns="91440" bIns="45720">
            <a:spAutoFit/>
          </a:bodyPr>
          <a:lstStyle/>
          <a:p>
            <a:pPr algn="ctr"/>
            <a:r>
              <a:rPr lang="en-US" sz="3200" b="1" dirty="0">
                <a:ln w="19050">
                  <a:solidFill>
                    <a:schemeClr val="accent6">
                      <a:lumMod val="40000"/>
                      <a:lumOff val="60000"/>
                    </a:schemeClr>
                  </a:solidFill>
                  <a:prstDash val="solid"/>
                </a:ln>
                <a:solidFill>
                  <a:schemeClr val="accent6">
                    <a:lumMod val="50000"/>
                  </a:schemeClr>
                </a:solidFill>
                <a:latin typeface="Cavolini" panose="03000502040302020204" pitchFamily="66" charset="0"/>
                <a:cs typeface="Cavolini" panose="03000502040302020204" pitchFamily="66" charset="0"/>
              </a:rPr>
              <a:t>Mathematics at St Mary’s</a:t>
            </a:r>
            <a:endParaRPr lang="en-US" sz="2000" b="1" dirty="0">
              <a:ln w="19050">
                <a:solidFill>
                  <a:schemeClr val="accent6">
                    <a:lumMod val="40000"/>
                    <a:lumOff val="60000"/>
                  </a:schemeClr>
                </a:solidFill>
                <a:prstDash val="solid"/>
              </a:ln>
              <a:solidFill>
                <a:schemeClr val="accent6">
                  <a:lumMod val="50000"/>
                </a:schemeClr>
              </a:solidFill>
              <a:latin typeface="Cavolini" panose="03000502040302020204" pitchFamily="66" charset="0"/>
              <a:cs typeface="Cavolini" panose="03000502040302020204" pitchFamily="66" charset="0"/>
            </a:endParaRPr>
          </a:p>
        </p:txBody>
      </p:sp>
      <p:sp>
        <p:nvSpPr>
          <p:cNvPr id="4" name="Rectangle: Rounded Corners 3">
            <a:extLst>
              <a:ext uri="{FF2B5EF4-FFF2-40B4-BE49-F238E27FC236}">
                <a16:creationId xmlns:a16="http://schemas.microsoft.com/office/drawing/2014/main" id="{968DFAD5-6B31-DB97-3743-68D036E835B1}"/>
              </a:ext>
            </a:extLst>
          </p:cNvPr>
          <p:cNvSpPr/>
          <p:nvPr/>
        </p:nvSpPr>
        <p:spPr>
          <a:xfrm>
            <a:off x="103225" y="938478"/>
            <a:ext cx="6588647" cy="8760257"/>
          </a:xfrm>
          <a:prstGeom prst="roundRect">
            <a:avLst>
              <a:gd name="adj" fmla="val 8509"/>
            </a:avLst>
          </a:prstGeom>
          <a:ln w="38100">
            <a:prstDash val="lgDashDot"/>
          </a:ln>
        </p:spPr>
        <p:style>
          <a:lnRef idx="2">
            <a:schemeClr val="accent6"/>
          </a:lnRef>
          <a:fillRef idx="1">
            <a:schemeClr val="lt1"/>
          </a:fillRef>
          <a:effectRef idx="0">
            <a:schemeClr val="accent6"/>
          </a:effectRef>
          <a:fontRef idx="minor">
            <a:schemeClr val="dk1"/>
          </a:fontRef>
        </p:style>
        <p:txBody>
          <a:bodyPr rtlCol="0" anchor="t"/>
          <a:lstStyle/>
          <a:p>
            <a:pPr algn="ctr"/>
            <a:r>
              <a:rPr lang="en-GB" sz="1000" b="1" u="sng" dirty="0">
                <a:latin typeface="Cavolini" panose="03000502040302020204" pitchFamily="66" charset="0"/>
                <a:cs typeface="Cavolini" panose="03000502040302020204" pitchFamily="66" charset="0"/>
              </a:rPr>
              <a:t>Progression of Music Knowledge</a:t>
            </a:r>
          </a:p>
          <a:p>
            <a:pPr algn="ctr"/>
            <a:endParaRPr lang="en-GB" sz="1000" b="1" u="sng" dirty="0">
              <a:latin typeface="Cavolini" panose="03000502040302020204" pitchFamily="66" charset="0"/>
              <a:cs typeface="Cavolini" panose="03000502040302020204" pitchFamily="66" charset="0"/>
            </a:endParaRPr>
          </a:p>
          <a:p>
            <a:pPr algn="ctr"/>
            <a:r>
              <a:rPr lang="en-GB" sz="1000" dirty="0">
                <a:latin typeface="Cavolini" panose="03000502040302020204" pitchFamily="66" charset="0"/>
                <a:cs typeface="Cavolini" panose="03000502040302020204" pitchFamily="66" charset="0"/>
              </a:rPr>
              <a:t>Progression is broken down into the following key areas:</a:t>
            </a:r>
          </a:p>
          <a:p>
            <a:pPr algn="ctr"/>
            <a:endParaRPr lang="en-GB" sz="1000" dirty="0">
              <a:latin typeface="Cavolini" panose="03000502040302020204" pitchFamily="66" charset="0"/>
              <a:cs typeface="Cavolini" panose="03000502040302020204" pitchFamily="66" charset="0"/>
            </a:endParaRPr>
          </a:p>
          <a:p>
            <a:pPr algn="ctr"/>
            <a:endParaRPr lang="en-GB" sz="1000" dirty="0">
              <a:latin typeface="Cavolini" panose="03000502040302020204" pitchFamily="66" charset="0"/>
              <a:cs typeface="Cavolini" panose="03000502040302020204" pitchFamily="66" charset="0"/>
            </a:endParaRPr>
          </a:p>
          <a:p>
            <a:pPr algn="ctr"/>
            <a:r>
              <a:rPr lang="en-GB" sz="1000" b="1" dirty="0">
                <a:latin typeface="Cavolini" panose="03000502040302020204" pitchFamily="66" charset="0"/>
                <a:cs typeface="Cavolini" panose="03000502040302020204" pitchFamily="66" charset="0"/>
              </a:rPr>
              <a:t>Listening and evaluating </a:t>
            </a:r>
            <a:r>
              <a:rPr lang="en-GB" sz="1000" dirty="0">
                <a:latin typeface="Cavolini" panose="03000502040302020204" pitchFamily="66" charset="0"/>
                <a:cs typeface="Cavolini" panose="03000502040302020204" pitchFamily="66" charset="0"/>
              </a:rPr>
              <a:t>– expressing musical preferences; exploring the impact of musical ideas; understanding how effects are created by combining musical elements.</a:t>
            </a:r>
          </a:p>
          <a:p>
            <a:pPr algn="ctr"/>
            <a:endParaRPr lang="en-GB" sz="1000" dirty="0">
              <a:latin typeface="Cavolini" panose="03000502040302020204" pitchFamily="66" charset="0"/>
              <a:cs typeface="Cavolini" panose="03000502040302020204" pitchFamily="66" charset="0"/>
            </a:endParaRPr>
          </a:p>
          <a:p>
            <a:pPr algn="ctr"/>
            <a:r>
              <a:rPr lang="en-GB" sz="1000" b="1" dirty="0">
                <a:latin typeface="Cavolini" panose="03000502040302020204" pitchFamily="66" charset="0"/>
                <a:cs typeface="Cavolini" panose="03000502040302020204" pitchFamily="66" charset="0"/>
              </a:rPr>
              <a:t>Creating sound </a:t>
            </a:r>
            <a:r>
              <a:rPr lang="en-GB" sz="1000" dirty="0">
                <a:latin typeface="Cavolini" panose="03000502040302020204" pitchFamily="66" charset="0"/>
                <a:cs typeface="Cavolini" panose="03000502040302020204" pitchFamily="66" charset="0"/>
              </a:rPr>
              <a:t>– exploring the children’s vocal skills; developing skills to manipulate sounds on a range of instruments.</a:t>
            </a:r>
          </a:p>
          <a:p>
            <a:pPr algn="ctr"/>
            <a:endParaRPr lang="en-GB" sz="1000" dirty="0">
              <a:latin typeface="Cavolini" panose="03000502040302020204" pitchFamily="66" charset="0"/>
              <a:cs typeface="Cavolini" panose="03000502040302020204" pitchFamily="66" charset="0"/>
            </a:endParaRPr>
          </a:p>
          <a:p>
            <a:pPr algn="ctr"/>
            <a:r>
              <a:rPr lang="en-GB" sz="1000" b="1" dirty="0">
                <a:latin typeface="Cavolini" panose="03000502040302020204" pitchFamily="66" charset="0"/>
                <a:cs typeface="Cavolini" panose="03000502040302020204" pitchFamily="66" charset="0"/>
              </a:rPr>
              <a:t>Notation</a:t>
            </a:r>
            <a:r>
              <a:rPr lang="en-GB" sz="1000" dirty="0">
                <a:latin typeface="Cavolini" panose="03000502040302020204" pitchFamily="66" charset="0"/>
                <a:cs typeface="Cavolini" panose="03000502040302020204" pitchFamily="66" charset="0"/>
              </a:rPr>
              <a:t> – recognising the basics of musical notation; reading simple rhythmic patterns; developing the foundational knowledge of how staff and graphic notations can communicate music.</a:t>
            </a:r>
          </a:p>
          <a:p>
            <a:pPr algn="ctr"/>
            <a:endParaRPr lang="en-GB" sz="1000" dirty="0">
              <a:latin typeface="Cavolini" panose="03000502040302020204" pitchFamily="66" charset="0"/>
              <a:cs typeface="Cavolini" panose="03000502040302020204" pitchFamily="66" charset="0"/>
            </a:endParaRPr>
          </a:p>
          <a:p>
            <a:pPr algn="ctr"/>
            <a:r>
              <a:rPr lang="en-GB" sz="1000" b="1" dirty="0">
                <a:latin typeface="Cavolini" panose="03000502040302020204" pitchFamily="66" charset="0"/>
                <a:cs typeface="Cavolini" panose="03000502040302020204" pitchFamily="66" charset="0"/>
              </a:rPr>
              <a:t>Improvising and composing </a:t>
            </a:r>
            <a:r>
              <a:rPr lang="en-GB" sz="1000" dirty="0">
                <a:latin typeface="Cavolini" panose="03000502040302020204" pitchFamily="66" charset="0"/>
                <a:cs typeface="Cavolini" panose="03000502040302020204" pitchFamily="66" charset="0"/>
              </a:rPr>
              <a:t>– creating and refining the children’s own music through improvisation and notation; experimenting with styles and features; employing musical concepts to add interest.</a:t>
            </a:r>
          </a:p>
          <a:p>
            <a:pPr algn="ctr"/>
            <a:endParaRPr lang="en-GB" sz="1000" dirty="0">
              <a:latin typeface="Cavolini" panose="03000502040302020204" pitchFamily="66" charset="0"/>
              <a:cs typeface="Cavolini" panose="03000502040302020204" pitchFamily="66" charset="0"/>
            </a:endParaRPr>
          </a:p>
          <a:p>
            <a:pPr algn="ctr"/>
            <a:r>
              <a:rPr lang="en-GB" sz="1000" b="1" dirty="0">
                <a:latin typeface="Cavolini" panose="03000502040302020204" pitchFamily="66" charset="0"/>
                <a:cs typeface="Cavolini" panose="03000502040302020204" pitchFamily="66" charset="0"/>
              </a:rPr>
              <a:t>Performing</a:t>
            </a:r>
            <a:r>
              <a:rPr lang="en-GB" sz="1000" dirty="0">
                <a:latin typeface="Cavolini" panose="03000502040302020204" pitchFamily="66" charset="0"/>
                <a:cs typeface="Cavolini" panose="03000502040302020204" pitchFamily="66" charset="0"/>
              </a:rPr>
              <a:t> – using voices expressively; developing instrumental control and expression; performing as part of a group.</a:t>
            </a:r>
          </a:p>
          <a:p>
            <a:pPr algn="ctr"/>
            <a:endParaRPr lang="en-GB" sz="1000" dirty="0">
              <a:latin typeface="Cavolini" panose="03000502040302020204" pitchFamily="66" charset="0"/>
              <a:cs typeface="Cavolini" panose="03000502040302020204" pitchFamily="66" charset="0"/>
            </a:endParaRPr>
          </a:p>
          <a:p>
            <a:pPr algn="ctr"/>
            <a:endParaRPr lang="en-GB" sz="1000" dirty="0">
              <a:latin typeface="Cavolini" panose="03000502040302020204" pitchFamily="66" charset="0"/>
              <a:cs typeface="Cavolini" panose="03000502040302020204" pitchFamily="66" charset="0"/>
            </a:endParaRPr>
          </a:p>
          <a:p>
            <a:pPr algn="ctr"/>
            <a:endParaRPr lang="en-US" sz="1000" dirty="0">
              <a:latin typeface="Cavolini" panose="03000502040302020204" pitchFamily="66" charset="0"/>
              <a:cs typeface="Cavolini" panose="03000502040302020204" pitchFamily="66" charset="0"/>
            </a:endParaRPr>
          </a:p>
        </p:txBody>
      </p:sp>
      <p:sp>
        <p:nvSpPr>
          <p:cNvPr id="19" name="TextBox 18">
            <a:extLst>
              <a:ext uri="{FF2B5EF4-FFF2-40B4-BE49-F238E27FC236}">
                <a16:creationId xmlns:a16="http://schemas.microsoft.com/office/drawing/2014/main" id="{09222BF8-8EA3-189C-BD6A-3133261E91D0}"/>
              </a:ext>
            </a:extLst>
          </p:cNvPr>
          <p:cNvSpPr txBox="1"/>
          <p:nvPr/>
        </p:nvSpPr>
        <p:spPr>
          <a:xfrm>
            <a:off x="1265560" y="416357"/>
            <a:ext cx="4046208" cy="400110"/>
          </a:xfrm>
          <a:prstGeom prst="rect">
            <a:avLst/>
          </a:prstGeom>
          <a:noFill/>
        </p:spPr>
        <p:txBody>
          <a:bodyPr wrap="square" rtlCol="0" anchor="ctr">
            <a:spAutoFit/>
          </a:bodyPr>
          <a:lstStyle/>
          <a:p>
            <a:pPr algn="ctr"/>
            <a:r>
              <a:rPr lang="en-GB" sz="1000" b="1" dirty="0">
                <a:solidFill>
                  <a:schemeClr val="bg1"/>
                </a:solidFill>
                <a:latin typeface="Cavolini" panose="03000502040302020204" pitchFamily="66" charset="0"/>
                <a:ea typeface="Tahoma" panose="020B0604030504040204" pitchFamily="34" charset="0"/>
                <a:cs typeface="Cavolini" panose="03000502040302020204" pitchFamily="66" charset="0"/>
              </a:rPr>
              <a:t>Together we love, learn and flourish</a:t>
            </a:r>
          </a:p>
          <a:p>
            <a:pPr algn="ctr"/>
            <a:r>
              <a:rPr lang="en-GB" sz="1000" i="1" dirty="0">
                <a:solidFill>
                  <a:schemeClr val="bg1"/>
                </a:solidFill>
                <a:latin typeface="Cavolini" panose="03000502040302020204" pitchFamily="66" charset="0"/>
                <a:ea typeface="Tahoma" panose="020B0604030504040204" pitchFamily="34" charset="0"/>
                <a:cs typeface="Cavolini" panose="03000502040302020204" pitchFamily="66" charset="0"/>
              </a:rPr>
              <a:t>‘Let all you do be done with love’ 1 Corinthians 16:14</a:t>
            </a:r>
          </a:p>
        </p:txBody>
      </p:sp>
      <p:pic>
        <p:nvPicPr>
          <p:cNvPr id="5" name="Picture 4">
            <a:extLst>
              <a:ext uri="{FF2B5EF4-FFF2-40B4-BE49-F238E27FC236}">
                <a16:creationId xmlns:a16="http://schemas.microsoft.com/office/drawing/2014/main" id="{CCC0062C-7D52-34FF-2D1B-552FE34A8B77}"/>
              </a:ext>
            </a:extLst>
          </p:cNvPr>
          <p:cNvPicPr>
            <a:picLocks noChangeAspect="1"/>
          </p:cNvPicPr>
          <p:nvPr/>
        </p:nvPicPr>
        <p:blipFill>
          <a:blip r:embed="rId2"/>
          <a:stretch>
            <a:fillRect/>
          </a:stretch>
        </p:blipFill>
        <p:spPr>
          <a:xfrm>
            <a:off x="2325985" y="5076085"/>
            <a:ext cx="2143125" cy="2143125"/>
          </a:xfrm>
          <a:prstGeom prst="rect">
            <a:avLst/>
          </a:prstGeom>
        </p:spPr>
      </p:pic>
      <p:pic>
        <p:nvPicPr>
          <p:cNvPr id="2" name="Picture 1">
            <a:extLst>
              <a:ext uri="{FF2B5EF4-FFF2-40B4-BE49-F238E27FC236}">
                <a16:creationId xmlns:a16="http://schemas.microsoft.com/office/drawing/2014/main" id="{4CC9D572-AD82-7F9F-86FF-66089E4DF5B8}"/>
              </a:ext>
            </a:extLst>
          </p:cNvPr>
          <p:cNvPicPr>
            <a:picLocks noChangeAspect="1"/>
          </p:cNvPicPr>
          <p:nvPr/>
        </p:nvPicPr>
        <p:blipFill>
          <a:blip r:embed="rId3"/>
          <a:stretch>
            <a:fillRect/>
          </a:stretch>
        </p:blipFill>
        <p:spPr>
          <a:xfrm>
            <a:off x="399479" y="4953000"/>
            <a:ext cx="2252587" cy="2252587"/>
          </a:xfrm>
          <a:prstGeom prst="rect">
            <a:avLst/>
          </a:prstGeom>
        </p:spPr>
      </p:pic>
      <p:pic>
        <p:nvPicPr>
          <p:cNvPr id="8" name="Picture 7">
            <a:extLst>
              <a:ext uri="{FF2B5EF4-FFF2-40B4-BE49-F238E27FC236}">
                <a16:creationId xmlns:a16="http://schemas.microsoft.com/office/drawing/2014/main" id="{5D45D69F-E1B3-C599-B8F1-372D63C365DD}"/>
              </a:ext>
            </a:extLst>
          </p:cNvPr>
          <p:cNvPicPr>
            <a:picLocks noChangeAspect="1"/>
          </p:cNvPicPr>
          <p:nvPr/>
        </p:nvPicPr>
        <p:blipFill>
          <a:blip r:embed="rId4"/>
          <a:stretch>
            <a:fillRect/>
          </a:stretch>
        </p:blipFill>
        <p:spPr>
          <a:xfrm>
            <a:off x="4290996" y="5284174"/>
            <a:ext cx="1753057" cy="1728366"/>
          </a:xfrm>
          <a:prstGeom prst="rect">
            <a:avLst/>
          </a:prstGeom>
        </p:spPr>
      </p:pic>
      <p:pic>
        <p:nvPicPr>
          <p:cNvPr id="9" name="Picture 8">
            <a:extLst>
              <a:ext uri="{FF2B5EF4-FFF2-40B4-BE49-F238E27FC236}">
                <a16:creationId xmlns:a16="http://schemas.microsoft.com/office/drawing/2014/main" id="{DC67AECC-0ABD-1CA1-E5A9-8526A8C20708}"/>
              </a:ext>
            </a:extLst>
          </p:cNvPr>
          <p:cNvPicPr>
            <a:picLocks noChangeAspect="1"/>
          </p:cNvPicPr>
          <p:nvPr/>
        </p:nvPicPr>
        <p:blipFill>
          <a:blip r:embed="rId5"/>
          <a:stretch>
            <a:fillRect/>
          </a:stretch>
        </p:blipFill>
        <p:spPr>
          <a:xfrm>
            <a:off x="1565756" y="7313152"/>
            <a:ext cx="1831791" cy="1831791"/>
          </a:xfrm>
          <a:prstGeom prst="rect">
            <a:avLst/>
          </a:prstGeom>
        </p:spPr>
      </p:pic>
      <p:pic>
        <p:nvPicPr>
          <p:cNvPr id="11" name="Picture 10">
            <a:extLst>
              <a:ext uri="{FF2B5EF4-FFF2-40B4-BE49-F238E27FC236}">
                <a16:creationId xmlns:a16="http://schemas.microsoft.com/office/drawing/2014/main" id="{6425BF12-D208-BFC5-2340-1329415F58CF}"/>
              </a:ext>
            </a:extLst>
          </p:cNvPr>
          <p:cNvPicPr>
            <a:picLocks noChangeAspect="1"/>
          </p:cNvPicPr>
          <p:nvPr/>
        </p:nvPicPr>
        <p:blipFill>
          <a:blip r:embed="rId6"/>
          <a:stretch>
            <a:fillRect/>
          </a:stretch>
        </p:blipFill>
        <p:spPr>
          <a:xfrm>
            <a:off x="3248745" y="7219210"/>
            <a:ext cx="2043499" cy="2043499"/>
          </a:xfrm>
          <a:prstGeom prst="rect">
            <a:avLst/>
          </a:prstGeom>
        </p:spPr>
      </p:pic>
    </p:spTree>
    <p:extLst>
      <p:ext uri="{BB962C8B-B14F-4D97-AF65-F5344CB8AC3E}">
        <p14:creationId xmlns:p14="http://schemas.microsoft.com/office/powerpoint/2010/main" val="3706694898"/>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1b2229a2-4bbe-415e-8b61-4961c8c9f4b5" xsi:nil="true"/>
    <lcf76f155ced4ddcb4097134ff3c332f xmlns="7ae2fe5a-ff5a-4ab9-adce-19b05e972fe0">
      <Terms xmlns="http://schemas.microsoft.com/office/infopath/2007/PartnerControls"/>
    </lcf76f155ced4ddcb4097134ff3c332f>
    <_ip_UnifiedCompliancePolicyUIAction xmlns="http://schemas.microsoft.com/sharepoint/v3" xsi:nil="true"/>
    <_ip_UnifiedCompliancePolicyProperties xmlns="http://schemas.microsoft.com/sharepoint/v3"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F12EE3E100FF0B4283C59CE2CB8A7AF2" ma:contentTypeVersion="27" ma:contentTypeDescription="Create a new document." ma:contentTypeScope="" ma:versionID="4531930a4a66e551951bf1beab49571e">
  <xsd:schema xmlns:xsd="http://www.w3.org/2001/XMLSchema" xmlns:xs="http://www.w3.org/2001/XMLSchema" xmlns:p="http://schemas.microsoft.com/office/2006/metadata/properties" xmlns:ns1="http://schemas.microsoft.com/sharepoint/v3" xmlns:ns2="7ae2fe5a-ff5a-4ab9-adce-19b05e972fe0" xmlns:ns3="1b2229a2-4bbe-415e-8b61-4961c8c9f4b5" targetNamespace="http://schemas.microsoft.com/office/2006/metadata/properties" ma:root="true" ma:fieldsID="ff40bf460887bda35272adfb93fc4134" ns1:_="" ns2:_="" ns3:_="">
    <xsd:import namespace="http://schemas.microsoft.com/sharepoint/v3"/>
    <xsd:import namespace="7ae2fe5a-ff5a-4ab9-adce-19b05e972fe0"/>
    <xsd:import namespace="1b2229a2-4bbe-415e-8b61-4961c8c9f4b5"/>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2:MediaServiceAutoTags" minOccurs="0"/>
                <xsd:element ref="ns2:MediaServiceGenerationTime" minOccurs="0"/>
                <xsd:element ref="ns2:MediaServiceEventHashCode" minOccurs="0"/>
                <xsd:element ref="ns2:MediaServiceDateTaken" minOccurs="0"/>
                <xsd:element ref="ns2:MediaServiceLocation" minOccurs="0"/>
                <xsd:element ref="ns2:MediaServiceOCR" minOccurs="0"/>
                <xsd:element ref="ns2:MediaLengthInSeconds" minOccurs="0"/>
                <xsd:element ref="ns3:SharedWithUsers" minOccurs="0"/>
                <xsd:element ref="ns3:SharedWithDetails" minOccurs="0"/>
                <xsd:element ref="ns3:TaxCatchAll" minOccurs="0"/>
                <xsd:element ref="ns2:lcf76f155ced4ddcb4097134ff3c332f" minOccurs="0"/>
                <xsd:element ref="ns2:MediaServiceSearchProperties" minOccurs="0"/>
                <xsd:element ref="ns2:MediaServiceObjectDetectorVersions" minOccurs="0"/>
                <xsd:element ref="ns1:_ip_UnifiedCompliancePolicyProperties" minOccurs="0"/>
                <xsd:element ref="ns1:_ip_UnifiedCompliancePolicyUIAction"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_ip_UnifiedCompliancePolicyProperties" ma:index="26" nillable="true" ma:displayName="Unified Compliance Policy Properties" ma:hidden="true" ma:internalName="_ip_UnifiedCompliancePolicyProperties">
      <xsd:simpleType>
        <xsd:restriction base="dms:Note"/>
      </xsd:simpleType>
    </xsd:element>
    <xsd:element name="_ip_UnifiedCompliancePolicyUIAction" ma:index="27" nillable="true" ma:displayName="Unified Compliance Policy UI Action" ma:hidden="true" ma:internalName="_ip_UnifiedCompliancePolicyUIAction">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7ae2fe5a-ff5a-4ab9-adce-19b05e972fe0"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AutoTags" ma:index="12" nillable="true" ma:displayName="Tags" ma:internalName="MediaServiceAutoTags"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ServiceDateTaken" ma:index="15" nillable="true" ma:displayName="MediaServiceDateTaken" ma:hidden="true" ma:internalName="MediaServiceDateTaken" ma:readOnly="true">
      <xsd:simpleType>
        <xsd:restriction base="dms:Text"/>
      </xsd:simpleType>
    </xsd:element>
    <xsd:element name="MediaServiceLocation" ma:index="16" nillable="true" ma:displayName="Location" ma:internalName="MediaServiceLocation" ma:readOnly="true">
      <xsd:simpleType>
        <xsd:restriction base="dms:Text"/>
      </xsd:simpleType>
    </xsd:element>
    <xsd:element name="MediaServiceOCR" ma:index="17" nillable="true" ma:displayName="Extracted Text" ma:internalName="MediaServiceOCR" ma:readOnly="true">
      <xsd:simpleType>
        <xsd:restriction base="dms:Note">
          <xsd:maxLength value="255"/>
        </xsd:restriction>
      </xsd:simpleType>
    </xsd:element>
    <xsd:element name="MediaLengthInSeconds" ma:index="18" nillable="true" ma:displayName="Length (seconds)" ma:internalName="MediaLengthInSeconds" ma:readOnly="true">
      <xsd:simpleType>
        <xsd:restriction base="dms:Unknown"/>
      </xsd:simpleType>
    </xsd:element>
    <xsd:element name="lcf76f155ced4ddcb4097134ff3c332f" ma:index="23" nillable="true" ma:taxonomy="true" ma:internalName="lcf76f155ced4ddcb4097134ff3c332f" ma:taxonomyFieldName="MediaServiceImageTags" ma:displayName="Image Tags" ma:readOnly="false" ma:fieldId="{5cf76f15-5ced-4ddc-b409-7134ff3c332f}" ma:taxonomyMulti="true" ma:sspId="5c118614-f5dc-46e1-a474-a9a252a24f02" ma:termSetId="09814cd3-568e-fe90-9814-8d621ff8fb84" ma:anchorId="fba54fb3-c3e1-fe81-a776-ca4b69148c4d" ma:open="true" ma:isKeyword="false">
      <xsd:complexType>
        <xsd:sequence>
          <xsd:element ref="pc:Terms" minOccurs="0" maxOccurs="1"/>
        </xsd:sequence>
      </xsd:complexType>
    </xsd:element>
    <xsd:element name="MediaServiceSearchProperties" ma:index="24" nillable="true" ma:displayName="MediaServiceSearchProperties" ma:hidden="true" ma:internalName="MediaServiceSearchProperties" ma:readOnly="true">
      <xsd:simpleType>
        <xsd:restriction base="dms:Note"/>
      </xsd:simpleType>
    </xsd:element>
    <xsd:element name="MediaServiceObjectDetectorVersions" ma:index="25" nillable="true" ma:displayName="MediaServiceObjectDetectorVersions" ma:hidden="true" ma:indexed="true" ma:internalName="MediaServiceObjectDetectorVersions" ma:readOnly="true">
      <xsd:simpleType>
        <xsd:restriction base="dms:Text"/>
      </xsd:simpleType>
    </xsd:element>
    <xsd:element name="MediaServiceBillingMetadata" ma:index="28"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1b2229a2-4bbe-415e-8b61-4961c8c9f4b5" elementFormDefault="qualified">
    <xsd:import namespace="http://schemas.microsoft.com/office/2006/documentManagement/types"/>
    <xsd:import namespace="http://schemas.microsoft.com/office/infopath/2007/PartnerControls"/>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element name="TaxCatchAll" ma:index="21" nillable="true" ma:displayName="Taxonomy Catch All Column" ma:hidden="true" ma:list="{79a2cbaa-d142-4adb-9110-fe9fd7b0de08}" ma:internalName="TaxCatchAll" ma:showField="CatchAllData" ma:web="1b2229a2-4bbe-415e-8b61-4961c8c9f4b5">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BBD00128-AB69-4F18-9480-43508525AC79}">
  <ds:schemaRefs>
    <ds:schemaRef ds:uri="http://purl.org/dc/terms/"/>
    <ds:schemaRef ds:uri="http://schemas.openxmlformats.org/package/2006/metadata/core-properties"/>
    <ds:schemaRef ds:uri="http://www.w3.org/XML/1998/namespace"/>
    <ds:schemaRef ds:uri="http://schemas.microsoft.com/office/2006/documentManagement/types"/>
    <ds:schemaRef ds:uri="http://purl.org/dc/elements/1.1/"/>
    <ds:schemaRef ds:uri="http://purl.org/dc/dcmitype/"/>
    <ds:schemaRef ds:uri="http://schemas.microsoft.com/office/infopath/2007/PartnerControls"/>
    <ds:schemaRef ds:uri="1b2229a2-4bbe-415e-8b61-4961c8c9f4b5"/>
    <ds:schemaRef ds:uri="7ae2fe5a-ff5a-4ab9-adce-19b05e972fe0"/>
    <ds:schemaRef ds:uri="http://schemas.microsoft.com/office/2006/metadata/properties"/>
    <ds:schemaRef ds:uri="http://schemas.microsoft.com/sharepoint/v3"/>
  </ds:schemaRefs>
</ds:datastoreItem>
</file>

<file path=customXml/itemProps2.xml><?xml version="1.0" encoding="utf-8"?>
<ds:datastoreItem xmlns:ds="http://schemas.openxmlformats.org/officeDocument/2006/customXml" ds:itemID="{A073699E-2598-4BC0-BCAD-289307075AD0}">
  <ds:schemaRefs>
    <ds:schemaRef ds:uri="http://schemas.microsoft.com/sharepoint/v3/contenttype/forms"/>
  </ds:schemaRefs>
</ds:datastoreItem>
</file>

<file path=customXml/itemProps3.xml><?xml version="1.0" encoding="utf-8"?>
<ds:datastoreItem xmlns:ds="http://schemas.openxmlformats.org/officeDocument/2006/customXml" ds:itemID="{0EC13EC0-86C7-465F-B4FD-18BADEB1EB55}">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7ae2fe5a-ff5a-4ab9-adce-19b05e972fe0"/>
    <ds:schemaRef ds:uri="1b2229a2-4bbe-415e-8b61-4961c8c9f4b5"/>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Office 2013 - 2022 Theme</Template>
  <TotalTime>7823</TotalTime>
  <Words>676</Words>
  <Application>Microsoft Office PowerPoint</Application>
  <PresentationFormat>A4 Paper (210x297 mm)</PresentationFormat>
  <Paragraphs>57</Paragraphs>
  <Slides>2</Slides>
  <Notes>0</Notes>
  <HiddenSlides>0</HiddenSlides>
  <MMClips>0</MMClips>
  <ScaleCrop>false</ScaleCrop>
  <HeadingPairs>
    <vt:vector size="4" baseType="variant">
      <vt:variant>
        <vt:lpstr>Theme</vt:lpstr>
      </vt:variant>
      <vt:variant>
        <vt:i4>1</vt:i4>
      </vt:variant>
      <vt:variant>
        <vt:lpstr>Slide Titles</vt:lpstr>
      </vt:variant>
      <vt:variant>
        <vt:i4>2</vt:i4>
      </vt:variant>
    </vt:vector>
  </HeadingPairs>
  <TitlesOfParts>
    <vt:vector size="3" baseType="lpstr">
      <vt:lpstr>Office Theme</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LEV - Jennifer Bailey</dc:creator>
  <cp:lastModifiedBy>ESM - Katie Wright</cp:lastModifiedBy>
  <cp:revision>95</cp:revision>
  <cp:lastPrinted>2024-11-04T08:55:48Z</cp:lastPrinted>
  <dcterms:created xsi:type="dcterms:W3CDTF">2024-05-27T22:09:01Z</dcterms:created>
  <dcterms:modified xsi:type="dcterms:W3CDTF">2025-10-06T16:26:14Z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0x010100F12EE3E100FF0B4283C59CE2CB8A7AF2</vt:lpwstr>
  </property>
  <property fmtid="{D5CDD505-2E9C-101B-9397-08002B2CF9AE}" pid="3" name="MediaServiceImageTags">
    <vt:lpwstr/>
  </property>
</Properties>
</file>