
<file path=[Content_Types].xml><?xml version="1.0" encoding="utf-8"?>
<Types xmlns="http://schemas.openxmlformats.org/package/2006/content-types">
  <Default Extension="tmp" ContentType="image/png"/>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4"/>
  </p:sldMasterIdLst>
  <p:notesMasterIdLst>
    <p:notesMasterId r:id="rId7"/>
  </p:notesMasterIdLst>
  <p:sldIdLst>
    <p:sldId id="256" r:id="rId5"/>
    <p:sldId id="257" r:id="rId6"/>
  </p:sldIdLst>
  <p:sldSz cx="11952288" cy="176403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6E6E6"/>
    <a:srgbClr val="BFBFBF"/>
    <a:srgbClr val="FE5E00"/>
    <a:srgbClr val="F8B308"/>
    <a:srgbClr val="144856"/>
    <a:srgbClr val="175A68"/>
    <a:srgbClr val="FF00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BDBED569-4797-4DF1-A0F4-6AAB3CD982D8}" styleName="Light Style 3 - Accent 5">
    <a:wholeTbl>
      <a:tcTxStyle>
        <a:fontRef idx="minor">
          <a:scrgbClr r="0" g="0" b="0"/>
        </a:fontRef>
        <a:schemeClr val="tx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noFill/>
        </a:fill>
      </a:tcStyle>
    </a:wholeTbl>
    <a:band1H>
      <a:tcStyle>
        <a:tcBdr/>
        <a:fill>
          <a:solidFill>
            <a:schemeClr val="accent5">
              <a:alpha val="20000"/>
            </a:schemeClr>
          </a:solidFill>
        </a:fill>
      </a:tcStyle>
    </a:band1H>
    <a:band1V>
      <a:tcStyle>
        <a:tcBdr/>
        <a:fill>
          <a:solidFill>
            <a:schemeClr val="accent5">
              <a:alpha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noFill/>
        </a:fill>
      </a:tcStyle>
    </a:lastRow>
    <a:firstRow>
      <a:tcTxStyle b="on"/>
      <a:tcStyle>
        <a:tcBdr>
          <a:bottom>
            <a:ln w="25400" cmpd="sng">
              <a:solidFill>
                <a:schemeClr val="accent5"/>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5268" autoAdjust="0"/>
  </p:normalViewPr>
  <p:slideViewPr>
    <p:cSldViewPr snapToGrid="0">
      <p:cViewPr>
        <p:scale>
          <a:sx n="160" d="100"/>
          <a:sy n="160" d="100"/>
        </p:scale>
        <p:origin x="91" y="91"/>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SM - Katie Wright" userId="S::kwright@stmarysedwinstowe.snmat.org.uk::0cf6f682-8911-4743-ba7b-93638ca30035" providerId="AD" clId="Web-{787F21E6-DE37-413E-8650-6FB4CEE2B7F0}"/>
    <pc:docChg chg="modSld">
      <pc:chgData name="ESM - Katie Wright" userId="S::kwright@stmarysedwinstowe.snmat.org.uk::0cf6f682-8911-4743-ba7b-93638ca30035" providerId="AD" clId="Web-{787F21E6-DE37-413E-8650-6FB4CEE2B7F0}" dt="2022-03-29T18:51:04.991" v="34" actId="20577"/>
      <pc:docMkLst>
        <pc:docMk/>
      </pc:docMkLst>
      <pc:sldChg chg="modSp">
        <pc:chgData name="ESM - Katie Wright" userId="S::kwright@stmarysedwinstowe.snmat.org.uk::0cf6f682-8911-4743-ba7b-93638ca30035" providerId="AD" clId="Web-{787F21E6-DE37-413E-8650-6FB4CEE2B7F0}" dt="2022-03-29T18:51:04.991" v="34" actId="20577"/>
        <pc:sldMkLst>
          <pc:docMk/>
          <pc:sldMk cId="1074321042" sldId="256"/>
        </pc:sldMkLst>
        <pc:spChg chg="mod">
          <ac:chgData name="ESM - Katie Wright" userId="S::kwright@stmarysedwinstowe.snmat.org.uk::0cf6f682-8911-4743-ba7b-93638ca30035" providerId="AD" clId="Web-{787F21E6-DE37-413E-8650-6FB4CEE2B7F0}" dt="2022-03-29T18:51:04.991" v="34" actId="20577"/>
          <ac:spMkLst>
            <pc:docMk/>
            <pc:sldMk cId="1074321042" sldId="256"/>
            <ac:spMk id="43" creationId="{5A2CF10C-757F-4678-B72A-672A54424DA4}"/>
          </ac:spMkLst>
        </pc:spChg>
      </pc:sldChg>
      <pc:sldChg chg="addSp delSp modSp">
        <pc:chgData name="ESM - Katie Wright" userId="S::kwright@stmarysedwinstowe.snmat.org.uk::0cf6f682-8911-4743-ba7b-93638ca30035" providerId="AD" clId="Web-{787F21E6-DE37-413E-8650-6FB4CEE2B7F0}" dt="2022-03-29T18:50:47.100" v="28" actId="20577"/>
        <pc:sldMkLst>
          <pc:docMk/>
          <pc:sldMk cId="3239114307" sldId="257"/>
        </pc:sldMkLst>
        <pc:spChg chg="del mod">
          <ac:chgData name="ESM - Katie Wright" userId="S::kwright@stmarysedwinstowe.snmat.org.uk::0cf6f682-8911-4743-ba7b-93638ca30035" providerId="AD" clId="Web-{787F21E6-DE37-413E-8650-6FB4CEE2B7F0}" dt="2022-03-29T18:49:40.098" v="21"/>
          <ac:spMkLst>
            <pc:docMk/>
            <pc:sldMk cId="3239114307" sldId="257"/>
            <ac:spMk id="43" creationId="{5A2CF10C-757F-4678-B72A-672A54424DA4}"/>
          </ac:spMkLst>
        </pc:spChg>
        <pc:spChg chg="add mod">
          <ac:chgData name="ESM - Katie Wright" userId="S::kwright@stmarysedwinstowe.snmat.org.uk::0cf6f682-8911-4743-ba7b-93638ca30035" providerId="AD" clId="Web-{787F21E6-DE37-413E-8650-6FB4CEE2B7F0}" dt="2022-03-29T18:50:47.100" v="28" actId="20577"/>
          <ac:spMkLst>
            <pc:docMk/>
            <pc:sldMk cId="3239114307" sldId="257"/>
            <ac:spMk id="117" creationId="{AD66E6B2-4D0E-1C27-0C78-F20CF913CDC7}"/>
          </ac:spMkLst>
        </pc:spChg>
      </pc:sldChg>
    </pc:docChg>
  </pc:docChgLst>
  <pc:docChgLst>
    <pc:chgData name="ESM - Head Teacher" userId="21200d9f-4ee9-4f45-b831-c060cb60ce0c" providerId="ADAL" clId="{658A7FB4-C169-488C-9CB5-79DF5FBB3FF2}"/>
    <pc:docChg chg="modSld">
      <pc:chgData name="ESM - Head Teacher" userId="21200d9f-4ee9-4f45-b831-c060cb60ce0c" providerId="ADAL" clId="{658A7FB4-C169-488C-9CB5-79DF5FBB3FF2}" dt="2022-04-04T10:42:50.429" v="87" actId="20577"/>
      <pc:docMkLst>
        <pc:docMk/>
      </pc:docMkLst>
      <pc:sldChg chg="modSp">
        <pc:chgData name="ESM - Head Teacher" userId="21200d9f-4ee9-4f45-b831-c060cb60ce0c" providerId="ADAL" clId="{658A7FB4-C169-488C-9CB5-79DF5FBB3FF2}" dt="2022-04-04T10:41:31.258" v="86" actId="1076"/>
        <pc:sldMkLst>
          <pc:docMk/>
          <pc:sldMk cId="1074321042" sldId="256"/>
        </pc:sldMkLst>
        <pc:spChg chg="mod">
          <ac:chgData name="ESM - Head Teacher" userId="21200d9f-4ee9-4f45-b831-c060cb60ce0c" providerId="ADAL" clId="{658A7FB4-C169-488C-9CB5-79DF5FBB3FF2}" dt="2022-04-04T10:41:31.258" v="86" actId="1076"/>
          <ac:spMkLst>
            <pc:docMk/>
            <pc:sldMk cId="1074321042" sldId="256"/>
            <ac:spMk id="10" creationId="{00000000-0000-0000-0000-000000000000}"/>
          </ac:spMkLst>
        </pc:spChg>
        <pc:spChg chg="mod">
          <ac:chgData name="ESM - Head Teacher" userId="21200d9f-4ee9-4f45-b831-c060cb60ce0c" providerId="ADAL" clId="{658A7FB4-C169-488C-9CB5-79DF5FBB3FF2}" dt="2022-04-04T10:38:28.092" v="0" actId="20577"/>
          <ac:spMkLst>
            <pc:docMk/>
            <pc:sldMk cId="1074321042" sldId="256"/>
            <ac:spMk id="43" creationId="{5A2CF10C-757F-4678-B72A-672A54424DA4}"/>
          </ac:spMkLst>
        </pc:spChg>
        <pc:spChg chg="mod">
          <ac:chgData name="ESM - Head Teacher" userId="21200d9f-4ee9-4f45-b831-c060cb60ce0c" providerId="ADAL" clId="{658A7FB4-C169-488C-9CB5-79DF5FBB3FF2}" dt="2022-04-04T10:41:27.589" v="85" actId="1076"/>
          <ac:spMkLst>
            <pc:docMk/>
            <pc:sldMk cId="1074321042" sldId="256"/>
            <ac:spMk id="172" creationId="{74434EBA-3571-4384-820F-09B61B181925}"/>
          </ac:spMkLst>
        </pc:spChg>
      </pc:sldChg>
      <pc:sldChg chg="modSp">
        <pc:chgData name="ESM - Head Teacher" userId="21200d9f-4ee9-4f45-b831-c060cb60ce0c" providerId="ADAL" clId="{658A7FB4-C169-488C-9CB5-79DF5FBB3FF2}" dt="2022-04-04T10:42:50.429" v="87" actId="20577"/>
        <pc:sldMkLst>
          <pc:docMk/>
          <pc:sldMk cId="3239114307" sldId="257"/>
        </pc:sldMkLst>
        <pc:spChg chg="mod">
          <ac:chgData name="ESM - Head Teacher" userId="21200d9f-4ee9-4f45-b831-c060cb60ce0c" providerId="ADAL" clId="{658A7FB4-C169-488C-9CB5-79DF5FBB3FF2}" dt="2022-04-04T10:40:48.410" v="79" actId="207"/>
          <ac:spMkLst>
            <pc:docMk/>
            <pc:sldMk cId="3239114307" sldId="257"/>
            <ac:spMk id="10" creationId="{00000000-0000-0000-0000-000000000000}"/>
          </ac:spMkLst>
        </pc:spChg>
        <pc:spChg chg="mod">
          <ac:chgData name="ESM - Head Teacher" userId="21200d9f-4ee9-4f45-b831-c060cb60ce0c" providerId="ADAL" clId="{658A7FB4-C169-488C-9CB5-79DF5FBB3FF2}" dt="2022-04-04T10:42:50.429" v="87" actId="20577"/>
          <ac:spMkLst>
            <pc:docMk/>
            <pc:sldMk cId="3239114307" sldId="257"/>
            <ac:spMk id="117" creationId="{AD66E6B2-4D0E-1C27-0C78-F20CF913CDC7}"/>
          </ac:spMkLst>
        </pc:spChg>
      </pc:sldChg>
    </pc:docChg>
  </pc:docChgLst>
  <pc:docChgLst>
    <pc:chgData name="ESM - Katie Wright" userId="S::kwright@stmarysedwinstowe.snmat.org.uk::0cf6f682-8911-4743-ba7b-93638ca30035" providerId="AD" clId="Web-{138B8016-7308-454E-9654-B635AA2E1B36}"/>
    <pc:docChg chg="modSld">
      <pc:chgData name="ESM - Katie Wright" userId="S::kwright@stmarysedwinstowe.snmat.org.uk::0cf6f682-8911-4743-ba7b-93638ca30035" providerId="AD" clId="Web-{138B8016-7308-454E-9654-B635AA2E1B36}" dt="2022-03-29T19:16:29.794" v="21"/>
      <pc:docMkLst>
        <pc:docMk/>
      </pc:docMkLst>
      <pc:sldChg chg="addSp delSp modSp">
        <pc:chgData name="ESM - Katie Wright" userId="S::kwright@stmarysedwinstowe.snmat.org.uk::0cf6f682-8911-4743-ba7b-93638ca30035" providerId="AD" clId="Web-{138B8016-7308-454E-9654-B635AA2E1B36}" dt="2022-03-29T19:16:29.794" v="21"/>
        <pc:sldMkLst>
          <pc:docMk/>
          <pc:sldMk cId="1074321042" sldId="256"/>
        </pc:sldMkLst>
        <pc:spChg chg="add del">
          <ac:chgData name="ESM - Katie Wright" userId="S::kwright@stmarysedwinstowe.snmat.org.uk::0cf6f682-8911-4743-ba7b-93638ca30035" providerId="AD" clId="Web-{138B8016-7308-454E-9654-B635AA2E1B36}" dt="2022-03-29T19:16:06.887" v="1"/>
          <ac:spMkLst>
            <pc:docMk/>
            <pc:sldMk cId="1074321042" sldId="256"/>
            <ac:spMk id="2" creationId="{3D3E9194-7E80-E71D-19DD-E06F20CF4353}"/>
          </ac:spMkLst>
        </pc:spChg>
        <pc:graphicFrameChg chg="mod modGraphic">
          <ac:chgData name="ESM - Katie Wright" userId="S::kwright@stmarysedwinstowe.snmat.org.uk::0cf6f682-8911-4743-ba7b-93638ca30035" providerId="AD" clId="Web-{138B8016-7308-454E-9654-B635AA2E1B36}" dt="2022-03-29T19:16:29.794" v="21"/>
          <ac:graphicFrameMkLst>
            <pc:docMk/>
            <pc:sldMk cId="1074321042" sldId="256"/>
            <ac:graphicFrameMk id="130" creationId="{A7202926-F637-4B56-A533-E7AE228195A9}"/>
          </ac:graphicFrameMkLst>
        </pc:graphicFrame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6400" cy="4968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49688" y="0"/>
            <a:ext cx="2946400" cy="496888"/>
          </a:xfrm>
          <a:prstGeom prst="rect">
            <a:avLst/>
          </a:prstGeom>
        </p:spPr>
        <p:txBody>
          <a:bodyPr vert="horz" lIns="91440" tIns="45720" rIns="91440" bIns="45720" rtlCol="0"/>
          <a:lstStyle>
            <a:lvl1pPr algn="r">
              <a:defRPr sz="1200"/>
            </a:lvl1pPr>
          </a:lstStyle>
          <a:p>
            <a:fld id="{627EA94C-77A3-2040-8584-2856F8330D11}" type="datetimeFigureOut">
              <a:rPr lang="en-US" smtClean="0"/>
              <a:t>4/4/2022</a:t>
            </a:fld>
            <a:endParaRPr lang="en-US"/>
          </a:p>
        </p:txBody>
      </p:sp>
      <p:sp>
        <p:nvSpPr>
          <p:cNvPr id="4" name="Slide Image Placeholder 3"/>
          <p:cNvSpPr>
            <a:spLocks noGrp="1" noRot="1" noChangeAspect="1"/>
          </p:cNvSpPr>
          <p:nvPr>
            <p:ph type="sldImg" idx="2"/>
          </p:nvPr>
        </p:nvSpPr>
        <p:spPr>
          <a:xfrm>
            <a:off x="2265363" y="1241425"/>
            <a:ext cx="2266950" cy="334962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79450" y="4776788"/>
            <a:ext cx="5438775" cy="3908425"/>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9429750"/>
            <a:ext cx="2946400" cy="496888"/>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49688" y="9429750"/>
            <a:ext cx="2946400" cy="496888"/>
          </a:xfrm>
          <a:prstGeom prst="rect">
            <a:avLst/>
          </a:prstGeom>
        </p:spPr>
        <p:txBody>
          <a:bodyPr vert="horz" lIns="91440" tIns="45720" rIns="91440" bIns="45720" rtlCol="0" anchor="b"/>
          <a:lstStyle>
            <a:lvl1pPr algn="r">
              <a:defRPr sz="1200"/>
            </a:lvl1pPr>
          </a:lstStyle>
          <a:p>
            <a:fld id="{AE0A575A-FE42-F34E-BE8D-35435E3FEA7C}" type="slidenum">
              <a:rPr lang="en-US" smtClean="0"/>
              <a:t>‹#›</a:t>
            </a:fld>
            <a:endParaRPr lang="en-US"/>
          </a:p>
        </p:txBody>
      </p:sp>
    </p:spTree>
    <p:extLst>
      <p:ext uri="{BB962C8B-B14F-4D97-AF65-F5344CB8AC3E}">
        <p14:creationId xmlns:p14="http://schemas.microsoft.com/office/powerpoint/2010/main" val="2654487270"/>
      </p:ext>
    </p:extLst>
  </p:cSld>
  <p:clrMap bg1="lt1" tx1="dk1" bg2="lt2" tx2="dk2" accent1="accent1" accent2="accent2" accent3="accent3" accent4="accent4" accent5="accent5" accent6="accent6" hlink="hlink" folHlink="folHlink"/>
  <p:notesStyle>
    <a:lvl1pPr marL="0" algn="l" defTabSz="930676" rtl="0" eaLnBrk="1" latinLnBrk="0" hangingPunct="1">
      <a:defRPr sz="1221" kern="1200">
        <a:solidFill>
          <a:schemeClr val="tx1"/>
        </a:solidFill>
        <a:latin typeface="+mn-lt"/>
        <a:ea typeface="+mn-ea"/>
        <a:cs typeface="+mn-cs"/>
      </a:defRPr>
    </a:lvl1pPr>
    <a:lvl2pPr marL="465338" algn="l" defTabSz="930676" rtl="0" eaLnBrk="1" latinLnBrk="0" hangingPunct="1">
      <a:defRPr sz="1221" kern="1200">
        <a:solidFill>
          <a:schemeClr val="tx1"/>
        </a:solidFill>
        <a:latin typeface="+mn-lt"/>
        <a:ea typeface="+mn-ea"/>
        <a:cs typeface="+mn-cs"/>
      </a:defRPr>
    </a:lvl2pPr>
    <a:lvl3pPr marL="930676" algn="l" defTabSz="930676" rtl="0" eaLnBrk="1" latinLnBrk="0" hangingPunct="1">
      <a:defRPr sz="1221" kern="1200">
        <a:solidFill>
          <a:schemeClr val="tx1"/>
        </a:solidFill>
        <a:latin typeface="+mn-lt"/>
        <a:ea typeface="+mn-ea"/>
        <a:cs typeface="+mn-cs"/>
      </a:defRPr>
    </a:lvl3pPr>
    <a:lvl4pPr marL="1396014" algn="l" defTabSz="930676" rtl="0" eaLnBrk="1" latinLnBrk="0" hangingPunct="1">
      <a:defRPr sz="1221" kern="1200">
        <a:solidFill>
          <a:schemeClr val="tx1"/>
        </a:solidFill>
        <a:latin typeface="+mn-lt"/>
        <a:ea typeface="+mn-ea"/>
        <a:cs typeface="+mn-cs"/>
      </a:defRPr>
    </a:lvl4pPr>
    <a:lvl5pPr marL="1861353" algn="l" defTabSz="930676" rtl="0" eaLnBrk="1" latinLnBrk="0" hangingPunct="1">
      <a:defRPr sz="1221" kern="1200">
        <a:solidFill>
          <a:schemeClr val="tx1"/>
        </a:solidFill>
        <a:latin typeface="+mn-lt"/>
        <a:ea typeface="+mn-ea"/>
        <a:cs typeface="+mn-cs"/>
      </a:defRPr>
    </a:lvl5pPr>
    <a:lvl6pPr marL="2326691" algn="l" defTabSz="930676" rtl="0" eaLnBrk="1" latinLnBrk="0" hangingPunct="1">
      <a:defRPr sz="1221" kern="1200">
        <a:solidFill>
          <a:schemeClr val="tx1"/>
        </a:solidFill>
        <a:latin typeface="+mn-lt"/>
        <a:ea typeface="+mn-ea"/>
        <a:cs typeface="+mn-cs"/>
      </a:defRPr>
    </a:lvl6pPr>
    <a:lvl7pPr marL="2792029" algn="l" defTabSz="930676" rtl="0" eaLnBrk="1" latinLnBrk="0" hangingPunct="1">
      <a:defRPr sz="1221" kern="1200">
        <a:solidFill>
          <a:schemeClr val="tx1"/>
        </a:solidFill>
        <a:latin typeface="+mn-lt"/>
        <a:ea typeface="+mn-ea"/>
        <a:cs typeface="+mn-cs"/>
      </a:defRPr>
    </a:lvl7pPr>
    <a:lvl8pPr marL="3257367" algn="l" defTabSz="930676" rtl="0" eaLnBrk="1" latinLnBrk="0" hangingPunct="1">
      <a:defRPr sz="1221" kern="1200">
        <a:solidFill>
          <a:schemeClr val="tx1"/>
        </a:solidFill>
        <a:latin typeface="+mn-lt"/>
        <a:ea typeface="+mn-ea"/>
        <a:cs typeface="+mn-cs"/>
      </a:defRPr>
    </a:lvl8pPr>
    <a:lvl9pPr marL="3722705" algn="l" defTabSz="930676" rtl="0" eaLnBrk="1" latinLnBrk="0" hangingPunct="1">
      <a:defRPr sz="122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65363" y="1241425"/>
            <a:ext cx="22669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A575A-FE42-F34E-BE8D-35435E3FEA7C}" type="slidenum">
              <a:rPr lang="en-US" smtClean="0"/>
              <a:t>1</a:t>
            </a:fld>
            <a:endParaRPr lang="en-US"/>
          </a:p>
        </p:txBody>
      </p:sp>
    </p:spTree>
    <p:extLst>
      <p:ext uri="{BB962C8B-B14F-4D97-AF65-F5344CB8AC3E}">
        <p14:creationId xmlns:p14="http://schemas.microsoft.com/office/powerpoint/2010/main" val="184247525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2265363" y="1241425"/>
            <a:ext cx="2266950" cy="3349625"/>
          </a:xfrm>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AE0A575A-FE42-F34E-BE8D-35435E3FEA7C}" type="slidenum">
              <a:rPr lang="en-US" smtClean="0"/>
              <a:t>2</a:t>
            </a:fld>
            <a:endParaRPr lang="en-US"/>
          </a:p>
        </p:txBody>
      </p:sp>
    </p:spTree>
    <p:extLst>
      <p:ext uri="{BB962C8B-B14F-4D97-AF65-F5344CB8AC3E}">
        <p14:creationId xmlns:p14="http://schemas.microsoft.com/office/powerpoint/2010/main" val="6785847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896422" y="2886967"/>
            <a:ext cx="10159445" cy="6141438"/>
          </a:xfrm>
        </p:spPr>
        <p:txBody>
          <a:bodyPr anchor="b"/>
          <a:lstStyle>
            <a:lvl1pPr algn="ctr">
              <a:defRPr sz="7843"/>
            </a:lvl1pPr>
          </a:lstStyle>
          <a:p>
            <a:r>
              <a:rPr lang="en-US"/>
              <a:t>Click to edit Master title style</a:t>
            </a:r>
            <a:endParaRPr lang="en-US" dirty="0"/>
          </a:p>
        </p:txBody>
      </p:sp>
      <p:sp>
        <p:nvSpPr>
          <p:cNvPr id="3" name="Subtitle 2"/>
          <p:cNvSpPr>
            <a:spLocks noGrp="1"/>
          </p:cNvSpPr>
          <p:nvPr>
            <p:ph type="subTitle" idx="1"/>
          </p:nvPr>
        </p:nvSpPr>
        <p:spPr>
          <a:xfrm>
            <a:off x="1494036" y="9265242"/>
            <a:ext cx="8964216" cy="4258988"/>
          </a:xfrm>
        </p:spPr>
        <p:txBody>
          <a:bodyPr/>
          <a:lstStyle>
            <a:lvl1pPr marL="0" indent="0" algn="ctr">
              <a:buNone/>
              <a:defRPr sz="3137"/>
            </a:lvl1pPr>
            <a:lvl2pPr marL="597606" indent="0" algn="ctr">
              <a:buNone/>
              <a:defRPr sz="2614"/>
            </a:lvl2pPr>
            <a:lvl3pPr marL="1195212" indent="0" algn="ctr">
              <a:buNone/>
              <a:defRPr sz="2353"/>
            </a:lvl3pPr>
            <a:lvl4pPr marL="1792818" indent="0" algn="ctr">
              <a:buNone/>
              <a:defRPr sz="2091"/>
            </a:lvl4pPr>
            <a:lvl5pPr marL="2390424" indent="0" algn="ctr">
              <a:buNone/>
              <a:defRPr sz="2091"/>
            </a:lvl5pPr>
            <a:lvl6pPr marL="2988031" indent="0" algn="ctr">
              <a:buNone/>
              <a:defRPr sz="2091"/>
            </a:lvl6pPr>
            <a:lvl7pPr marL="3585637" indent="0" algn="ctr">
              <a:buNone/>
              <a:defRPr sz="2091"/>
            </a:lvl7pPr>
            <a:lvl8pPr marL="4183243" indent="0" algn="ctr">
              <a:buNone/>
              <a:defRPr sz="2091"/>
            </a:lvl8pPr>
            <a:lvl9pPr marL="4780849" indent="0" algn="ctr">
              <a:buNone/>
              <a:defRPr sz="2091"/>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378CC7FA-4DC8-4AC2-8BC3-7D8537098B7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28842240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78CC7FA-4DC8-4AC2-8BC3-7D8537098B7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221779887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15496" y="4397830"/>
            <a:ext cx="10308848" cy="7337874"/>
          </a:xfrm>
        </p:spPr>
        <p:txBody>
          <a:bodyPr anchor="b"/>
          <a:lstStyle>
            <a:lvl1pPr>
              <a:defRPr sz="7843"/>
            </a:lvl1pPr>
          </a:lstStyle>
          <a:p>
            <a:r>
              <a:rPr lang="en-US"/>
              <a:t>Click to edit Master title style</a:t>
            </a:r>
            <a:endParaRPr lang="en-US" dirty="0"/>
          </a:p>
        </p:txBody>
      </p:sp>
      <p:sp>
        <p:nvSpPr>
          <p:cNvPr id="3" name="Text Placeholder 2"/>
          <p:cNvSpPr>
            <a:spLocks noGrp="1"/>
          </p:cNvSpPr>
          <p:nvPr>
            <p:ph type="body" idx="1"/>
          </p:nvPr>
        </p:nvSpPr>
        <p:spPr>
          <a:xfrm>
            <a:off x="815496" y="11805123"/>
            <a:ext cx="10308848" cy="3858814"/>
          </a:xfrm>
        </p:spPr>
        <p:txBody>
          <a:bodyPr/>
          <a:lstStyle>
            <a:lvl1pPr marL="0" indent="0">
              <a:buNone/>
              <a:defRPr sz="3137">
                <a:solidFill>
                  <a:schemeClr val="tx1"/>
                </a:solidFill>
              </a:defRPr>
            </a:lvl1pPr>
            <a:lvl2pPr marL="597606" indent="0">
              <a:buNone/>
              <a:defRPr sz="2614">
                <a:solidFill>
                  <a:schemeClr val="tx1">
                    <a:tint val="75000"/>
                  </a:schemeClr>
                </a:solidFill>
              </a:defRPr>
            </a:lvl2pPr>
            <a:lvl3pPr marL="1195212" indent="0">
              <a:buNone/>
              <a:defRPr sz="2353">
                <a:solidFill>
                  <a:schemeClr val="tx1">
                    <a:tint val="75000"/>
                  </a:schemeClr>
                </a:solidFill>
              </a:defRPr>
            </a:lvl3pPr>
            <a:lvl4pPr marL="1792818" indent="0">
              <a:buNone/>
              <a:defRPr sz="2091">
                <a:solidFill>
                  <a:schemeClr val="tx1">
                    <a:tint val="75000"/>
                  </a:schemeClr>
                </a:solidFill>
              </a:defRPr>
            </a:lvl4pPr>
            <a:lvl5pPr marL="2390424" indent="0">
              <a:buNone/>
              <a:defRPr sz="2091">
                <a:solidFill>
                  <a:schemeClr val="tx1">
                    <a:tint val="75000"/>
                  </a:schemeClr>
                </a:solidFill>
              </a:defRPr>
            </a:lvl5pPr>
            <a:lvl6pPr marL="2988031" indent="0">
              <a:buNone/>
              <a:defRPr sz="2091">
                <a:solidFill>
                  <a:schemeClr val="tx1">
                    <a:tint val="75000"/>
                  </a:schemeClr>
                </a:solidFill>
              </a:defRPr>
            </a:lvl6pPr>
            <a:lvl7pPr marL="3585637" indent="0">
              <a:buNone/>
              <a:defRPr sz="2091">
                <a:solidFill>
                  <a:schemeClr val="tx1">
                    <a:tint val="75000"/>
                  </a:schemeClr>
                </a:solidFill>
              </a:defRPr>
            </a:lvl7pPr>
            <a:lvl8pPr marL="4183243" indent="0">
              <a:buNone/>
              <a:defRPr sz="2091">
                <a:solidFill>
                  <a:schemeClr val="tx1">
                    <a:tint val="75000"/>
                  </a:schemeClr>
                </a:solidFill>
              </a:defRPr>
            </a:lvl8pPr>
            <a:lvl9pPr marL="4780849" indent="0">
              <a:buNone/>
              <a:defRPr sz="2091">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78CC7FA-4DC8-4AC2-8BC3-7D8537098B7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1159680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21720" y="4695913"/>
            <a:ext cx="5079722" cy="111926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050846" y="4695913"/>
            <a:ext cx="5079722" cy="1119260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78CC7FA-4DC8-4AC2-8BC3-7D8537098B71}" type="datetimeFigureOut">
              <a:rPr lang="en-GB" smtClean="0"/>
              <a:t>04/04/2022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38726728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23277" y="939186"/>
            <a:ext cx="10308848" cy="340964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23278" y="4324325"/>
            <a:ext cx="5056377" cy="2119285"/>
          </a:xfrm>
        </p:spPr>
        <p:txBody>
          <a:bodyPr anchor="b"/>
          <a:lstStyle>
            <a:lvl1pPr marL="0" indent="0">
              <a:buNone/>
              <a:defRPr sz="3137" b="1"/>
            </a:lvl1pPr>
            <a:lvl2pPr marL="597606" indent="0">
              <a:buNone/>
              <a:defRPr sz="2614" b="1"/>
            </a:lvl2pPr>
            <a:lvl3pPr marL="1195212" indent="0">
              <a:buNone/>
              <a:defRPr sz="2353" b="1"/>
            </a:lvl3pPr>
            <a:lvl4pPr marL="1792818" indent="0">
              <a:buNone/>
              <a:defRPr sz="2091" b="1"/>
            </a:lvl4pPr>
            <a:lvl5pPr marL="2390424" indent="0">
              <a:buNone/>
              <a:defRPr sz="2091" b="1"/>
            </a:lvl5pPr>
            <a:lvl6pPr marL="2988031" indent="0">
              <a:buNone/>
              <a:defRPr sz="2091" b="1"/>
            </a:lvl6pPr>
            <a:lvl7pPr marL="3585637" indent="0">
              <a:buNone/>
              <a:defRPr sz="2091" b="1"/>
            </a:lvl7pPr>
            <a:lvl8pPr marL="4183243" indent="0">
              <a:buNone/>
              <a:defRPr sz="2091" b="1"/>
            </a:lvl8pPr>
            <a:lvl9pPr marL="4780849" indent="0">
              <a:buNone/>
              <a:defRPr sz="2091" b="1"/>
            </a:lvl9pPr>
          </a:lstStyle>
          <a:p>
            <a:pPr lvl="0"/>
            <a:r>
              <a:rPr lang="en-US"/>
              <a:t>Edit Master text styles</a:t>
            </a:r>
          </a:p>
        </p:txBody>
      </p:sp>
      <p:sp>
        <p:nvSpPr>
          <p:cNvPr id="4" name="Content Placeholder 3"/>
          <p:cNvSpPr>
            <a:spLocks noGrp="1"/>
          </p:cNvSpPr>
          <p:nvPr>
            <p:ph sz="half" idx="2"/>
          </p:nvPr>
        </p:nvSpPr>
        <p:spPr>
          <a:xfrm>
            <a:off x="823278" y="6443610"/>
            <a:ext cx="5056377" cy="94775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50847" y="4324325"/>
            <a:ext cx="5081279" cy="2119285"/>
          </a:xfrm>
        </p:spPr>
        <p:txBody>
          <a:bodyPr anchor="b"/>
          <a:lstStyle>
            <a:lvl1pPr marL="0" indent="0">
              <a:buNone/>
              <a:defRPr sz="3137" b="1"/>
            </a:lvl1pPr>
            <a:lvl2pPr marL="597606" indent="0">
              <a:buNone/>
              <a:defRPr sz="2614" b="1"/>
            </a:lvl2pPr>
            <a:lvl3pPr marL="1195212" indent="0">
              <a:buNone/>
              <a:defRPr sz="2353" b="1"/>
            </a:lvl3pPr>
            <a:lvl4pPr marL="1792818" indent="0">
              <a:buNone/>
              <a:defRPr sz="2091" b="1"/>
            </a:lvl4pPr>
            <a:lvl5pPr marL="2390424" indent="0">
              <a:buNone/>
              <a:defRPr sz="2091" b="1"/>
            </a:lvl5pPr>
            <a:lvl6pPr marL="2988031" indent="0">
              <a:buNone/>
              <a:defRPr sz="2091" b="1"/>
            </a:lvl6pPr>
            <a:lvl7pPr marL="3585637" indent="0">
              <a:buNone/>
              <a:defRPr sz="2091" b="1"/>
            </a:lvl7pPr>
            <a:lvl8pPr marL="4183243" indent="0">
              <a:buNone/>
              <a:defRPr sz="2091" b="1"/>
            </a:lvl8pPr>
            <a:lvl9pPr marL="4780849" indent="0">
              <a:buNone/>
              <a:defRPr sz="2091" b="1"/>
            </a:lvl9pPr>
          </a:lstStyle>
          <a:p>
            <a:pPr lvl="0"/>
            <a:r>
              <a:rPr lang="en-US"/>
              <a:t>Edit Master text styles</a:t>
            </a:r>
          </a:p>
        </p:txBody>
      </p:sp>
      <p:sp>
        <p:nvSpPr>
          <p:cNvPr id="6" name="Content Placeholder 5"/>
          <p:cNvSpPr>
            <a:spLocks noGrp="1"/>
          </p:cNvSpPr>
          <p:nvPr>
            <p:ph sz="quarter" idx="4"/>
          </p:nvPr>
        </p:nvSpPr>
        <p:spPr>
          <a:xfrm>
            <a:off x="6050847" y="6443610"/>
            <a:ext cx="5081279" cy="94775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78CC7FA-4DC8-4AC2-8BC3-7D8537098B71}" type="datetimeFigureOut">
              <a:rPr lang="en-GB" smtClean="0"/>
              <a:t>04/04/2022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10250898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78CC7FA-4DC8-4AC2-8BC3-7D8537098B71}" type="datetimeFigureOut">
              <a:rPr lang="en-GB" smtClean="0"/>
              <a:t>04/04/2022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20200228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78CC7FA-4DC8-4AC2-8BC3-7D8537098B71}" type="datetimeFigureOut">
              <a:rPr lang="en-GB" smtClean="0"/>
              <a:t>04/04/2022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257934007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23277" y="1176020"/>
            <a:ext cx="3854924" cy="4116070"/>
          </a:xfrm>
        </p:spPr>
        <p:txBody>
          <a:bodyPr anchor="b"/>
          <a:lstStyle>
            <a:lvl1pPr>
              <a:defRPr sz="4183"/>
            </a:lvl1pPr>
          </a:lstStyle>
          <a:p>
            <a:r>
              <a:rPr lang="en-US"/>
              <a:t>Click to edit Master title style</a:t>
            </a:r>
            <a:endParaRPr lang="en-US" dirty="0"/>
          </a:p>
        </p:txBody>
      </p:sp>
      <p:sp>
        <p:nvSpPr>
          <p:cNvPr id="3" name="Content Placeholder 2"/>
          <p:cNvSpPr>
            <a:spLocks noGrp="1"/>
          </p:cNvSpPr>
          <p:nvPr>
            <p:ph idx="1"/>
          </p:nvPr>
        </p:nvSpPr>
        <p:spPr>
          <a:xfrm>
            <a:off x="5081279" y="2539880"/>
            <a:ext cx="6050846" cy="12536047"/>
          </a:xfrm>
        </p:spPr>
        <p:txBody>
          <a:bodyPr/>
          <a:lstStyle>
            <a:lvl1pPr>
              <a:defRPr sz="4183"/>
            </a:lvl1pPr>
            <a:lvl2pPr>
              <a:defRPr sz="3660"/>
            </a:lvl2pPr>
            <a:lvl3pPr>
              <a:defRPr sz="3137"/>
            </a:lvl3pPr>
            <a:lvl4pPr>
              <a:defRPr sz="2614"/>
            </a:lvl4pPr>
            <a:lvl5pPr>
              <a:defRPr sz="2614"/>
            </a:lvl5pPr>
            <a:lvl6pPr>
              <a:defRPr sz="2614"/>
            </a:lvl6pPr>
            <a:lvl7pPr>
              <a:defRPr sz="2614"/>
            </a:lvl7pPr>
            <a:lvl8pPr>
              <a:defRPr sz="2614"/>
            </a:lvl8pPr>
            <a:lvl9pPr>
              <a:defRPr sz="2614"/>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23277" y="5292090"/>
            <a:ext cx="3854924" cy="9804251"/>
          </a:xfrm>
        </p:spPr>
        <p:txBody>
          <a:bodyPr/>
          <a:lstStyle>
            <a:lvl1pPr marL="0" indent="0">
              <a:buNone/>
              <a:defRPr sz="2091"/>
            </a:lvl1pPr>
            <a:lvl2pPr marL="597606" indent="0">
              <a:buNone/>
              <a:defRPr sz="1830"/>
            </a:lvl2pPr>
            <a:lvl3pPr marL="1195212" indent="0">
              <a:buNone/>
              <a:defRPr sz="1569"/>
            </a:lvl3pPr>
            <a:lvl4pPr marL="1792818" indent="0">
              <a:buNone/>
              <a:defRPr sz="1307"/>
            </a:lvl4pPr>
            <a:lvl5pPr marL="2390424" indent="0">
              <a:buNone/>
              <a:defRPr sz="1307"/>
            </a:lvl5pPr>
            <a:lvl6pPr marL="2988031" indent="0">
              <a:buNone/>
              <a:defRPr sz="1307"/>
            </a:lvl6pPr>
            <a:lvl7pPr marL="3585637" indent="0">
              <a:buNone/>
              <a:defRPr sz="1307"/>
            </a:lvl7pPr>
            <a:lvl8pPr marL="4183243" indent="0">
              <a:buNone/>
              <a:defRPr sz="1307"/>
            </a:lvl8pPr>
            <a:lvl9pPr marL="4780849" indent="0">
              <a:buNone/>
              <a:defRPr sz="1307"/>
            </a:lvl9pPr>
          </a:lstStyle>
          <a:p>
            <a:pPr lvl="0"/>
            <a:r>
              <a:rPr lang="en-US"/>
              <a:t>Edit Master text styles</a:t>
            </a:r>
          </a:p>
        </p:txBody>
      </p:sp>
      <p:sp>
        <p:nvSpPr>
          <p:cNvPr id="5" name="Date Placeholder 4"/>
          <p:cNvSpPr>
            <a:spLocks noGrp="1"/>
          </p:cNvSpPr>
          <p:nvPr>
            <p:ph type="dt" sz="half" idx="10"/>
          </p:nvPr>
        </p:nvSpPr>
        <p:spPr/>
        <p:txBody>
          <a:bodyPr/>
          <a:lstStyle/>
          <a:p>
            <a:fld id="{378CC7FA-4DC8-4AC2-8BC3-7D8537098B71}" type="datetimeFigureOut">
              <a:rPr lang="en-GB" smtClean="0"/>
              <a:t>04/04/2022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11920595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23277" y="1176020"/>
            <a:ext cx="3854924" cy="4116070"/>
          </a:xfrm>
        </p:spPr>
        <p:txBody>
          <a:bodyPr anchor="b"/>
          <a:lstStyle>
            <a:lvl1pPr>
              <a:defRPr sz="4183"/>
            </a:lvl1pPr>
          </a:lstStyle>
          <a:p>
            <a:r>
              <a:rPr lang="en-US"/>
              <a:t>Click to edit Master title style</a:t>
            </a:r>
            <a:endParaRPr lang="en-US" dirty="0"/>
          </a:p>
        </p:txBody>
      </p:sp>
      <p:sp>
        <p:nvSpPr>
          <p:cNvPr id="3" name="Picture Placeholder 2"/>
          <p:cNvSpPr>
            <a:spLocks noGrp="1" noChangeAspect="1"/>
          </p:cNvSpPr>
          <p:nvPr>
            <p:ph type="pic" idx="1"/>
          </p:nvPr>
        </p:nvSpPr>
        <p:spPr>
          <a:xfrm>
            <a:off x="5081279" y="2539880"/>
            <a:ext cx="6050846" cy="12536047"/>
          </a:xfrm>
        </p:spPr>
        <p:txBody>
          <a:bodyPr anchor="t"/>
          <a:lstStyle>
            <a:lvl1pPr marL="0" indent="0">
              <a:buNone/>
              <a:defRPr sz="4183"/>
            </a:lvl1pPr>
            <a:lvl2pPr marL="597606" indent="0">
              <a:buNone/>
              <a:defRPr sz="3660"/>
            </a:lvl2pPr>
            <a:lvl3pPr marL="1195212" indent="0">
              <a:buNone/>
              <a:defRPr sz="3137"/>
            </a:lvl3pPr>
            <a:lvl4pPr marL="1792818" indent="0">
              <a:buNone/>
              <a:defRPr sz="2614"/>
            </a:lvl4pPr>
            <a:lvl5pPr marL="2390424" indent="0">
              <a:buNone/>
              <a:defRPr sz="2614"/>
            </a:lvl5pPr>
            <a:lvl6pPr marL="2988031" indent="0">
              <a:buNone/>
              <a:defRPr sz="2614"/>
            </a:lvl6pPr>
            <a:lvl7pPr marL="3585637" indent="0">
              <a:buNone/>
              <a:defRPr sz="2614"/>
            </a:lvl7pPr>
            <a:lvl8pPr marL="4183243" indent="0">
              <a:buNone/>
              <a:defRPr sz="2614"/>
            </a:lvl8pPr>
            <a:lvl9pPr marL="4780849" indent="0">
              <a:buNone/>
              <a:defRPr sz="2614"/>
            </a:lvl9pPr>
          </a:lstStyle>
          <a:p>
            <a:r>
              <a:rPr lang="en-US"/>
              <a:t>Click icon to add picture</a:t>
            </a:r>
            <a:endParaRPr lang="en-US" dirty="0"/>
          </a:p>
        </p:txBody>
      </p:sp>
      <p:sp>
        <p:nvSpPr>
          <p:cNvPr id="4" name="Text Placeholder 3"/>
          <p:cNvSpPr>
            <a:spLocks noGrp="1"/>
          </p:cNvSpPr>
          <p:nvPr>
            <p:ph type="body" sz="half" idx="2"/>
          </p:nvPr>
        </p:nvSpPr>
        <p:spPr>
          <a:xfrm>
            <a:off x="823277" y="5292090"/>
            <a:ext cx="3854924" cy="9804251"/>
          </a:xfrm>
        </p:spPr>
        <p:txBody>
          <a:bodyPr/>
          <a:lstStyle>
            <a:lvl1pPr marL="0" indent="0">
              <a:buNone/>
              <a:defRPr sz="2091"/>
            </a:lvl1pPr>
            <a:lvl2pPr marL="597606" indent="0">
              <a:buNone/>
              <a:defRPr sz="1830"/>
            </a:lvl2pPr>
            <a:lvl3pPr marL="1195212" indent="0">
              <a:buNone/>
              <a:defRPr sz="1569"/>
            </a:lvl3pPr>
            <a:lvl4pPr marL="1792818" indent="0">
              <a:buNone/>
              <a:defRPr sz="1307"/>
            </a:lvl4pPr>
            <a:lvl5pPr marL="2390424" indent="0">
              <a:buNone/>
              <a:defRPr sz="1307"/>
            </a:lvl5pPr>
            <a:lvl6pPr marL="2988031" indent="0">
              <a:buNone/>
              <a:defRPr sz="1307"/>
            </a:lvl6pPr>
            <a:lvl7pPr marL="3585637" indent="0">
              <a:buNone/>
              <a:defRPr sz="1307"/>
            </a:lvl7pPr>
            <a:lvl8pPr marL="4183243" indent="0">
              <a:buNone/>
              <a:defRPr sz="1307"/>
            </a:lvl8pPr>
            <a:lvl9pPr marL="4780849" indent="0">
              <a:buNone/>
              <a:defRPr sz="1307"/>
            </a:lvl9pPr>
          </a:lstStyle>
          <a:p>
            <a:pPr lvl="0"/>
            <a:r>
              <a:rPr lang="en-US"/>
              <a:t>Edit Master text styles</a:t>
            </a:r>
          </a:p>
        </p:txBody>
      </p:sp>
      <p:sp>
        <p:nvSpPr>
          <p:cNvPr id="5" name="Date Placeholder 4"/>
          <p:cNvSpPr>
            <a:spLocks noGrp="1"/>
          </p:cNvSpPr>
          <p:nvPr>
            <p:ph type="dt" sz="half" idx="10"/>
          </p:nvPr>
        </p:nvSpPr>
        <p:spPr/>
        <p:txBody>
          <a:bodyPr/>
          <a:lstStyle/>
          <a:p>
            <a:fld id="{378CC7FA-4DC8-4AC2-8BC3-7D8537098B71}" type="datetimeFigureOut">
              <a:rPr lang="en-GB" smtClean="0"/>
              <a:t>04/04/2022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15798395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78CC7FA-4DC8-4AC2-8BC3-7D8537098B7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20855407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553357" y="939183"/>
            <a:ext cx="2577212" cy="14949339"/>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21720" y="939183"/>
            <a:ext cx="7582233" cy="1494933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78CC7FA-4DC8-4AC2-8BC3-7D8537098B71}" type="datetimeFigureOut">
              <a:rPr lang="en-GB" smtClean="0"/>
              <a:t>04/04/2022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79427D-ACDB-44CB-AE16-16FE043BA36C}" type="slidenum">
              <a:rPr lang="en-GB" smtClean="0"/>
              <a:t>‹#›</a:t>
            </a:fld>
            <a:endParaRPr lang="en-GB"/>
          </a:p>
        </p:txBody>
      </p:sp>
    </p:spTree>
    <p:extLst>
      <p:ext uri="{BB962C8B-B14F-4D97-AF65-F5344CB8AC3E}">
        <p14:creationId xmlns:p14="http://schemas.microsoft.com/office/powerpoint/2010/main" val="10947837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21720" y="939186"/>
            <a:ext cx="10308848" cy="340964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21720" y="4695913"/>
            <a:ext cx="10308848" cy="1119260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21720" y="16349948"/>
            <a:ext cx="2689265" cy="939183"/>
          </a:xfrm>
          <a:prstGeom prst="rect">
            <a:avLst/>
          </a:prstGeom>
        </p:spPr>
        <p:txBody>
          <a:bodyPr vert="horz" lIns="91440" tIns="45720" rIns="91440" bIns="45720" rtlCol="0" anchor="ctr"/>
          <a:lstStyle>
            <a:lvl1pPr algn="l">
              <a:defRPr sz="1569">
                <a:solidFill>
                  <a:schemeClr val="tx1">
                    <a:tint val="75000"/>
                  </a:schemeClr>
                </a:solidFill>
              </a:defRPr>
            </a:lvl1pPr>
          </a:lstStyle>
          <a:p>
            <a:fld id="{378CC7FA-4DC8-4AC2-8BC3-7D8537098B71}" type="datetimeFigureOut">
              <a:rPr lang="en-GB" smtClean="0"/>
              <a:t>04/04/2022</a:t>
            </a:fld>
            <a:endParaRPr lang="en-GB"/>
          </a:p>
        </p:txBody>
      </p:sp>
      <p:sp>
        <p:nvSpPr>
          <p:cNvPr id="5" name="Footer Placeholder 4"/>
          <p:cNvSpPr>
            <a:spLocks noGrp="1"/>
          </p:cNvSpPr>
          <p:nvPr>
            <p:ph type="ftr" sz="quarter" idx="3"/>
          </p:nvPr>
        </p:nvSpPr>
        <p:spPr>
          <a:xfrm>
            <a:off x="3959196" y="16349948"/>
            <a:ext cx="4033897" cy="939183"/>
          </a:xfrm>
          <a:prstGeom prst="rect">
            <a:avLst/>
          </a:prstGeom>
        </p:spPr>
        <p:txBody>
          <a:bodyPr vert="horz" lIns="91440" tIns="45720" rIns="91440" bIns="45720" rtlCol="0" anchor="ctr"/>
          <a:lstStyle>
            <a:lvl1pPr algn="ctr">
              <a:defRPr sz="1569">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441303" y="16349948"/>
            <a:ext cx="2689265" cy="939183"/>
          </a:xfrm>
          <a:prstGeom prst="rect">
            <a:avLst/>
          </a:prstGeom>
        </p:spPr>
        <p:txBody>
          <a:bodyPr vert="horz" lIns="91440" tIns="45720" rIns="91440" bIns="45720" rtlCol="0" anchor="ctr"/>
          <a:lstStyle>
            <a:lvl1pPr algn="r">
              <a:defRPr sz="1569">
                <a:solidFill>
                  <a:schemeClr val="tx1">
                    <a:tint val="75000"/>
                  </a:schemeClr>
                </a:solidFill>
              </a:defRPr>
            </a:lvl1pPr>
          </a:lstStyle>
          <a:p>
            <a:fld id="{9279427D-ACDB-44CB-AE16-16FE043BA36C}" type="slidenum">
              <a:rPr lang="en-GB" smtClean="0"/>
              <a:t>‹#›</a:t>
            </a:fld>
            <a:endParaRPr lang="en-GB"/>
          </a:p>
        </p:txBody>
      </p:sp>
    </p:spTree>
    <p:extLst>
      <p:ext uri="{BB962C8B-B14F-4D97-AF65-F5344CB8AC3E}">
        <p14:creationId xmlns:p14="http://schemas.microsoft.com/office/powerpoint/2010/main" val="4157238690"/>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xStyles>
    <p:titleStyle>
      <a:lvl1pPr algn="l" defTabSz="1195212" rtl="0" eaLnBrk="1" latinLnBrk="0" hangingPunct="1">
        <a:lnSpc>
          <a:spcPct val="90000"/>
        </a:lnSpc>
        <a:spcBef>
          <a:spcPct val="0"/>
        </a:spcBef>
        <a:buNone/>
        <a:defRPr sz="5751" kern="1200">
          <a:solidFill>
            <a:schemeClr val="tx1"/>
          </a:solidFill>
          <a:latin typeface="+mj-lt"/>
          <a:ea typeface="+mj-ea"/>
          <a:cs typeface="+mj-cs"/>
        </a:defRPr>
      </a:lvl1pPr>
    </p:titleStyle>
    <p:bodyStyle>
      <a:lvl1pPr marL="298803" indent="-298803" algn="l" defTabSz="1195212" rtl="0" eaLnBrk="1" latinLnBrk="0" hangingPunct="1">
        <a:lnSpc>
          <a:spcPct val="90000"/>
        </a:lnSpc>
        <a:spcBef>
          <a:spcPts val="1307"/>
        </a:spcBef>
        <a:buFont typeface="Arial" panose="020B0604020202020204" pitchFamily="34" charset="0"/>
        <a:buChar char="•"/>
        <a:defRPr sz="3660" kern="1200">
          <a:solidFill>
            <a:schemeClr val="tx1"/>
          </a:solidFill>
          <a:latin typeface="+mn-lt"/>
          <a:ea typeface="+mn-ea"/>
          <a:cs typeface="+mn-cs"/>
        </a:defRPr>
      </a:lvl1pPr>
      <a:lvl2pPr marL="896409" indent="-298803" algn="l" defTabSz="1195212" rtl="0" eaLnBrk="1" latinLnBrk="0" hangingPunct="1">
        <a:lnSpc>
          <a:spcPct val="90000"/>
        </a:lnSpc>
        <a:spcBef>
          <a:spcPts val="654"/>
        </a:spcBef>
        <a:buFont typeface="Arial" panose="020B0604020202020204" pitchFamily="34" charset="0"/>
        <a:buChar char="•"/>
        <a:defRPr sz="3137" kern="1200">
          <a:solidFill>
            <a:schemeClr val="tx1"/>
          </a:solidFill>
          <a:latin typeface="+mn-lt"/>
          <a:ea typeface="+mn-ea"/>
          <a:cs typeface="+mn-cs"/>
        </a:defRPr>
      </a:lvl2pPr>
      <a:lvl3pPr marL="1494015" indent="-298803" algn="l" defTabSz="1195212" rtl="0" eaLnBrk="1" latinLnBrk="0" hangingPunct="1">
        <a:lnSpc>
          <a:spcPct val="90000"/>
        </a:lnSpc>
        <a:spcBef>
          <a:spcPts val="654"/>
        </a:spcBef>
        <a:buFont typeface="Arial" panose="020B0604020202020204" pitchFamily="34" charset="0"/>
        <a:buChar char="•"/>
        <a:defRPr sz="2614" kern="1200">
          <a:solidFill>
            <a:schemeClr val="tx1"/>
          </a:solidFill>
          <a:latin typeface="+mn-lt"/>
          <a:ea typeface="+mn-ea"/>
          <a:cs typeface="+mn-cs"/>
        </a:defRPr>
      </a:lvl3pPr>
      <a:lvl4pPr marL="2091621" indent="-298803" algn="l" defTabSz="1195212" rtl="0" eaLnBrk="1" latinLnBrk="0" hangingPunct="1">
        <a:lnSpc>
          <a:spcPct val="90000"/>
        </a:lnSpc>
        <a:spcBef>
          <a:spcPts val="654"/>
        </a:spcBef>
        <a:buFont typeface="Arial" panose="020B0604020202020204" pitchFamily="34" charset="0"/>
        <a:buChar char="•"/>
        <a:defRPr sz="2353" kern="1200">
          <a:solidFill>
            <a:schemeClr val="tx1"/>
          </a:solidFill>
          <a:latin typeface="+mn-lt"/>
          <a:ea typeface="+mn-ea"/>
          <a:cs typeface="+mn-cs"/>
        </a:defRPr>
      </a:lvl4pPr>
      <a:lvl5pPr marL="2689228" indent="-298803" algn="l" defTabSz="1195212" rtl="0" eaLnBrk="1" latinLnBrk="0" hangingPunct="1">
        <a:lnSpc>
          <a:spcPct val="90000"/>
        </a:lnSpc>
        <a:spcBef>
          <a:spcPts val="654"/>
        </a:spcBef>
        <a:buFont typeface="Arial" panose="020B0604020202020204" pitchFamily="34" charset="0"/>
        <a:buChar char="•"/>
        <a:defRPr sz="2353" kern="1200">
          <a:solidFill>
            <a:schemeClr val="tx1"/>
          </a:solidFill>
          <a:latin typeface="+mn-lt"/>
          <a:ea typeface="+mn-ea"/>
          <a:cs typeface="+mn-cs"/>
        </a:defRPr>
      </a:lvl5pPr>
      <a:lvl6pPr marL="3286834" indent="-298803" algn="l" defTabSz="1195212" rtl="0" eaLnBrk="1" latinLnBrk="0" hangingPunct="1">
        <a:lnSpc>
          <a:spcPct val="90000"/>
        </a:lnSpc>
        <a:spcBef>
          <a:spcPts val="654"/>
        </a:spcBef>
        <a:buFont typeface="Arial" panose="020B0604020202020204" pitchFamily="34" charset="0"/>
        <a:buChar char="•"/>
        <a:defRPr sz="2353" kern="1200">
          <a:solidFill>
            <a:schemeClr val="tx1"/>
          </a:solidFill>
          <a:latin typeface="+mn-lt"/>
          <a:ea typeface="+mn-ea"/>
          <a:cs typeface="+mn-cs"/>
        </a:defRPr>
      </a:lvl6pPr>
      <a:lvl7pPr marL="3884440" indent="-298803" algn="l" defTabSz="1195212" rtl="0" eaLnBrk="1" latinLnBrk="0" hangingPunct="1">
        <a:lnSpc>
          <a:spcPct val="90000"/>
        </a:lnSpc>
        <a:spcBef>
          <a:spcPts val="654"/>
        </a:spcBef>
        <a:buFont typeface="Arial" panose="020B0604020202020204" pitchFamily="34" charset="0"/>
        <a:buChar char="•"/>
        <a:defRPr sz="2353" kern="1200">
          <a:solidFill>
            <a:schemeClr val="tx1"/>
          </a:solidFill>
          <a:latin typeface="+mn-lt"/>
          <a:ea typeface="+mn-ea"/>
          <a:cs typeface="+mn-cs"/>
        </a:defRPr>
      </a:lvl7pPr>
      <a:lvl8pPr marL="4482046" indent="-298803" algn="l" defTabSz="1195212" rtl="0" eaLnBrk="1" latinLnBrk="0" hangingPunct="1">
        <a:lnSpc>
          <a:spcPct val="90000"/>
        </a:lnSpc>
        <a:spcBef>
          <a:spcPts val="654"/>
        </a:spcBef>
        <a:buFont typeface="Arial" panose="020B0604020202020204" pitchFamily="34" charset="0"/>
        <a:buChar char="•"/>
        <a:defRPr sz="2353" kern="1200">
          <a:solidFill>
            <a:schemeClr val="tx1"/>
          </a:solidFill>
          <a:latin typeface="+mn-lt"/>
          <a:ea typeface="+mn-ea"/>
          <a:cs typeface="+mn-cs"/>
        </a:defRPr>
      </a:lvl8pPr>
      <a:lvl9pPr marL="5079652" indent="-298803" algn="l" defTabSz="1195212" rtl="0" eaLnBrk="1" latinLnBrk="0" hangingPunct="1">
        <a:lnSpc>
          <a:spcPct val="90000"/>
        </a:lnSpc>
        <a:spcBef>
          <a:spcPts val="654"/>
        </a:spcBef>
        <a:buFont typeface="Arial" panose="020B0604020202020204" pitchFamily="34" charset="0"/>
        <a:buChar char="•"/>
        <a:defRPr sz="2353" kern="1200">
          <a:solidFill>
            <a:schemeClr val="tx1"/>
          </a:solidFill>
          <a:latin typeface="+mn-lt"/>
          <a:ea typeface="+mn-ea"/>
          <a:cs typeface="+mn-cs"/>
        </a:defRPr>
      </a:lvl9pPr>
    </p:bodyStyle>
    <p:otherStyle>
      <a:defPPr>
        <a:defRPr lang="en-US"/>
      </a:defPPr>
      <a:lvl1pPr marL="0" algn="l" defTabSz="1195212" rtl="0" eaLnBrk="1" latinLnBrk="0" hangingPunct="1">
        <a:defRPr sz="2353" kern="1200">
          <a:solidFill>
            <a:schemeClr val="tx1"/>
          </a:solidFill>
          <a:latin typeface="+mn-lt"/>
          <a:ea typeface="+mn-ea"/>
          <a:cs typeface="+mn-cs"/>
        </a:defRPr>
      </a:lvl1pPr>
      <a:lvl2pPr marL="597606" algn="l" defTabSz="1195212" rtl="0" eaLnBrk="1" latinLnBrk="0" hangingPunct="1">
        <a:defRPr sz="2353" kern="1200">
          <a:solidFill>
            <a:schemeClr val="tx1"/>
          </a:solidFill>
          <a:latin typeface="+mn-lt"/>
          <a:ea typeface="+mn-ea"/>
          <a:cs typeface="+mn-cs"/>
        </a:defRPr>
      </a:lvl2pPr>
      <a:lvl3pPr marL="1195212" algn="l" defTabSz="1195212" rtl="0" eaLnBrk="1" latinLnBrk="0" hangingPunct="1">
        <a:defRPr sz="2353" kern="1200">
          <a:solidFill>
            <a:schemeClr val="tx1"/>
          </a:solidFill>
          <a:latin typeface="+mn-lt"/>
          <a:ea typeface="+mn-ea"/>
          <a:cs typeface="+mn-cs"/>
        </a:defRPr>
      </a:lvl3pPr>
      <a:lvl4pPr marL="1792818" algn="l" defTabSz="1195212" rtl="0" eaLnBrk="1" latinLnBrk="0" hangingPunct="1">
        <a:defRPr sz="2353" kern="1200">
          <a:solidFill>
            <a:schemeClr val="tx1"/>
          </a:solidFill>
          <a:latin typeface="+mn-lt"/>
          <a:ea typeface="+mn-ea"/>
          <a:cs typeface="+mn-cs"/>
        </a:defRPr>
      </a:lvl4pPr>
      <a:lvl5pPr marL="2390424" algn="l" defTabSz="1195212" rtl="0" eaLnBrk="1" latinLnBrk="0" hangingPunct="1">
        <a:defRPr sz="2353" kern="1200">
          <a:solidFill>
            <a:schemeClr val="tx1"/>
          </a:solidFill>
          <a:latin typeface="+mn-lt"/>
          <a:ea typeface="+mn-ea"/>
          <a:cs typeface="+mn-cs"/>
        </a:defRPr>
      </a:lvl5pPr>
      <a:lvl6pPr marL="2988031" algn="l" defTabSz="1195212" rtl="0" eaLnBrk="1" latinLnBrk="0" hangingPunct="1">
        <a:defRPr sz="2353" kern="1200">
          <a:solidFill>
            <a:schemeClr val="tx1"/>
          </a:solidFill>
          <a:latin typeface="+mn-lt"/>
          <a:ea typeface="+mn-ea"/>
          <a:cs typeface="+mn-cs"/>
        </a:defRPr>
      </a:lvl6pPr>
      <a:lvl7pPr marL="3585637" algn="l" defTabSz="1195212" rtl="0" eaLnBrk="1" latinLnBrk="0" hangingPunct="1">
        <a:defRPr sz="2353" kern="1200">
          <a:solidFill>
            <a:schemeClr val="tx1"/>
          </a:solidFill>
          <a:latin typeface="+mn-lt"/>
          <a:ea typeface="+mn-ea"/>
          <a:cs typeface="+mn-cs"/>
        </a:defRPr>
      </a:lvl7pPr>
      <a:lvl8pPr marL="4183243" algn="l" defTabSz="1195212" rtl="0" eaLnBrk="1" latinLnBrk="0" hangingPunct="1">
        <a:defRPr sz="2353" kern="1200">
          <a:solidFill>
            <a:schemeClr val="tx1"/>
          </a:solidFill>
          <a:latin typeface="+mn-lt"/>
          <a:ea typeface="+mn-ea"/>
          <a:cs typeface="+mn-cs"/>
        </a:defRPr>
      </a:lvl8pPr>
      <a:lvl9pPr marL="4780849" algn="l" defTabSz="1195212" rtl="0" eaLnBrk="1" latinLnBrk="0" hangingPunct="1">
        <a:defRPr sz="235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3" Type="http://schemas.openxmlformats.org/officeDocument/2006/relationships/hyperlink" Target="http://commons.wikimedia.org/wiki/File:Quercus_shumardii_(small_tree).jpg" TargetMode="External"/><Relationship Id="rId18" Type="http://schemas.openxmlformats.org/officeDocument/2006/relationships/image" Target="../media/image14.jpeg"/><Relationship Id="rId26" Type="http://schemas.openxmlformats.org/officeDocument/2006/relationships/image" Target="../media/image18.jpeg"/><Relationship Id="rId39" Type="http://schemas.openxmlformats.org/officeDocument/2006/relationships/image" Target="../media/image31.jpeg"/><Relationship Id="rId21" Type="http://schemas.openxmlformats.org/officeDocument/2006/relationships/hyperlink" Target="https://researchparent.com/james-and-the-giant-peach/" TargetMode="External"/><Relationship Id="rId34" Type="http://schemas.openxmlformats.org/officeDocument/2006/relationships/image" Target="../media/image26.png"/><Relationship Id="rId42" Type="http://schemas.openxmlformats.org/officeDocument/2006/relationships/image" Target="../media/image34.png"/><Relationship Id="rId47" Type="http://schemas.openxmlformats.org/officeDocument/2006/relationships/hyperlink" Target="http://www.toolsandapplications.com/presentation-tools-for-the-classroom-15-essential-ipad-apps-for-teachers/" TargetMode="External"/><Relationship Id="rId50" Type="http://schemas.openxmlformats.org/officeDocument/2006/relationships/image" Target="../media/image39.jpeg"/><Relationship Id="rId7" Type="http://schemas.openxmlformats.org/officeDocument/2006/relationships/image" Target="../media/image5.png"/><Relationship Id="rId2" Type="http://schemas.openxmlformats.org/officeDocument/2006/relationships/notesSlide" Target="../notesSlides/notesSlide1.xml"/><Relationship Id="rId16" Type="http://schemas.openxmlformats.org/officeDocument/2006/relationships/image" Target="../media/image13.jpeg"/><Relationship Id="rId29" Type="http://schemas.openxmlformats.org/officeDocument/2006/relationships/image" Target="../media/image21.png"/><Relationship Id="rId11" Type="http://schemas.openxmlformats.org/officeDocument/2006/relationships/image" Target="../media/image9.png"/><Relationship Id="rId24" Type="http://schemas.openxmlformats.org/officeDocument/2006/relationships/image" Target="../media/image17.jpeg"/><Relationship Id="rId32" Type="http://schemas.openxmlformats.org/officeDocument/2006/relationships/image" Target="../media/image24.png"/><Relationship Id="rId37" Type="http://schemas.openxmlformats.org/officeDocument/2006/relationships/image" Target="../media/image29.jpeg"/><Relationship Id="rId40" Type="http://schemas.openxmlformats.org/officeDocument/2006/relationships/image" Target="../media/image32.jpeg"/><Relationship Id="rId45" Type="http://schemas.openxmlformats.org/officeDocument/2006/relationships/hyperlink" Target="http://ayeimtellingya.blogspot.com/2012/10/na-2-revising-alphabet.html" TargetMode="External"/><Relationship Id="rId5" Type="http://schemas.openxmlformats.org/officeDocument/2006/relationships/image" Target="../media/image3.png"/><Relationship Id="rId15" Type="http://schemas.openxmlformats.org/officeDocument/2006/relationships/image" Target="../media/image12.jpeg"/><Relationship Id="rId23" Type="http://schemas.openxmlformats.org/officeDocument/2006/relationships/hyperlink" Target="https://researchparent.com/flotsam/" TargetMode="External"/><Relationship Id="rId28" Type="http://schemas.openxmlformats.org/officeDocument/2006/relationships/image" Target="../media/image20.png"/><Relationship Id="rId36" Type="http://schemas.openxmlformats.org/officeDocument/2006/relationships/image" Target="../media/image28.jpeg"/><Relationship Id="rId49" Type="http://schemas.openxmlformats.org/officeDocument/2006/relationships/hyperlink" Target="https://courses.lumenlearning.com/basicreadingandwriting/chapter/outcome-punctuation-4-6/" TargetMode="External"/><Relationship Id="rId10" Type="http://schemas.openxmlformats.org/officeDocument/2006/relationships/image" Target="../media/image8.jpg"/><Relationship Id="rId19" Type="http://schemas.openxmlformats.org/officeDocument/2006/relationships/hyperlink" Target="http://gavrocheblog.blogspot.com/2014/03/bologna-childrens-book-fair-2014-i.html" TargetMode="External"/><Relationship Id="rId31" Type="http://schemas.openxmlformats.org/officeDocument/2006/relationships/image" Target="../media/image23.jpeg"/><Relationship Id="rId44" Type="http://schemas.openxmlformats.org/officeDocument/2006/relationships/image" Target="../media/image36.jpe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11.jpeg"/><Relationship Id="rId22" Type="http://schemas.openxmlformats.org/officeDocument/2006/relationships/image" Target="../media/image16.jpeg"/><Relationship Id="rId27" Type="http://schemas.openxmlformats.org/officeDocument/2006/relationships/image" Target="../media/image19.png"/><Relationship Id="rId30" Type="http://schemas.openxmlformats.org/officeDocument/2006/relationships/image" Target="../media/image22.jpg"/><Relationship Id="rId35" Type="http://schemas.openxmlformats.org/officeDocument/2006/relationships/image" Target="../media/image27.png"/><Relationship Id="rId43" Type="http://schemas.openxmlformats.org/officeDocument/2006/relationships/image" Target="../media/image35.jpeg"/><Relationship Id="rId48" Type="http://schemas.openxmlformats.org/officeDocument/2006/relationships/image" Target="../media/image38.png"/><Relationship Id="rId8" Type="http://schemas.openxmlformats.org/officeDocument/2006/relationships/image" Target="../media/image6.png"/><Relationship Id="rId51" Type="http://schemas.openxmlformats.org/officeDocument/2006/relationships/hyperlink" Target="https://pxhere.com/en/photo/1452869" TargetMode="External"/><Relationship Id="rId3" Type="http://schemas.openxmlformats.org/officeDocument/2006/relationships/image" Target="../media/image1.tmp"/><Relationship Id="rId12" Type="http://schemas.openxmlformats.org/officeDocument/2006/relationships/image" Target="../media/image10.jpeg"/><Relationship Id="rId17" Type="http://schemas.openxmlformats.org/officeDocument/2006/relationships/hyperlink" Target="https://gavrocheblog.blogspot.com/2014/03/bologna-childrens-book-fair-2014-i.html" TargetMode="External"/><Relationship Id="rId25" Type="http://schemas.openxmlformats.org/officeDocument/2006/relationships/hyperlink" Target="http://gavrocheblog.blogspot.com/2014/12/lavvento-dei-libri-giorno-22.html" TargetMode="External"/><Relationship Id="rId33" Type="http://schemas.openxmlformats.org/officeDocument/2006/relationships/image" Target="../media/image25.png"/><Relationship Id="rId38" Type="http://schemas.openxmlformats.org/officeDocument/2006/relationships/image" Target="../media/image30.jpeg"/><Relationship Id="rId46" Type="http://schemas.openxmlformats.org/officeDocument/2006/relationships/image" Target="../media/image37.png"/><Relationship Id="rId20" Type="http://schemas.openxmlformats.org/officeDocument/2006/relationships/image" Target="../media/image15.jpeg"/><Relationship Id="rId41" Type="http://schemas.openxmlformats.org/officeDocument/2006/relationships/image" Target="../media/image33.png"/><Relationship Id="rId1" Type="http://schemas.openxmlformats.org/officeDocument/2006/relationships/slideLayout" Target="../slideLayouts/slideLayout1.xml"/><Relationship Id="rId6" Type="http://schemas.openxmlformats.org/officeDocument/2006/relationships/image" Target="../media/image4.png"/></Relationships>
</file>

<file path=ppt/slides/_rels/slide2.xml.rels><?xml version="1.0" encoding="UTF-8" standalone="yes"?>
<Relationships xmlns="http://schemas.openxmlformats.org/package/2006/relationships"><Relationship Id="rId13" Type="http://schemas.openxmlformats.org/officeDocument/2006/relationships/image" Target="../media/image41.jpeg"/><Relationship Id="rId18" Type="http://schemas.openxmlformats.org/officeDocument/2006/relationships/image" Target="../media/image46.png"/><Relationship Id="rId26" Type="http://schemas.openxmlformats.org/officeDocument/2006/relationships/image" Target="../media/image53.jpeg"/><Relationship Id="rId39" Type="http://schemas.openxmlformats.org/officeDocument/2006/relationships/image" Target="../media/image66.jpeg"/><Relationship Id="rId21" Type="http://schemas.openxmlformats.org/officeDocument/2006/relationships/image" Target="../media/image48.jpeg"/><Relationship Id="rId34" Type="http://schemas.openxmlformats.org/officeDocument/2006/relationships/image" Target="../media/image61.jpeg"/><Relationship Id="rId42" Type="http://schemas.openxmlformats.org/officeDocument/2006/relationships/hyperlink" Target="https://pngimg.com/download/37003" TargetMode="External"/><Relationship Id="rId47" Type="http://schemas.openxmlformats.org/officeDocument/2006/relationships/image" Target="../media/image73.png"/><Relationship Id="rId50" Type="http://schemas.openxmlformats.org/officeDocument/2006/relationships/image" Target="../media/image76.png"/><Relationship Id="rId55" Type="http://schemas.openxmlformats.org/officeDocument/2006/relationships/hyperlink" Target="https://courses.lumenlearning.com/basicreadingandwriting/chapter/outcome-punctuation-4-6/" TargetMode="External"/><Relationship Id="rId7" Type="http://schemas.openxmlformats.org/officeDocument/2006/relationships/image" Target="../media/image5.png"/><Relationship Id="rId2" Type="http://schemas.openxmlformats.org/officeDocument/2006/relationships/notesSlide" Target="../notesSlides/notesSlide2.xml"/><Relationship Id="rId16" Type="http://schemas.openxmlformats.org/officeDocument/2006/relationships/image" Target="../media/image44.jpeg"/><Relationship Id="rId29" Type="http://schemas.openxmlformats.org/officeDocument/2006/relationships/image" Target="../media/image56.jpeg"/><Relationship Id="rId11" Type="http://schemas.openxmlformats.org/officeDocument/2006/relationships/image" Target="../media/image9.png"/><Relationship Id="rId24" Type="http://schemas.openxmlformats.org/officeDocument/2006/relationships/image" Target="../media/image51.jpeg"/><Relationship Id="rId32" Type="http://schemas.openxmlformats.org/officeDocument/2006/relationships/image" Target="../media/image59.jpeg"/><Relationship Id="rId37" Type="http://schemas.openxmlformats.org/officeDocument/2006/relationships/image" Target="../media/image64.jpeg"/><Relationship Id="rId40" Type="http://schemas.openxmlformats.org/officeDocument/2006/relationships/image" Target="../media/image67.jpeg"/><Relationship Id="rId45" Type="http://schemas.openxmlformats.org/officeDocument/2006/relationships/image" Target="../media/image71.png"/><Relationship Id="rId53" Type="http://schemas.openxmlformats.org/officeDocument/2006/relationships/image" Target="../media/image77.png"/><Relationship Id="rId5" Type="http://schemas.openxmlformats.org/officeDocument/2006/relationships/image" Target="../media/image3.png"/><Relationship Id="rId19" Type="http://schemas.openxmlformats.org/officeDocument/2006/relationships/image" Target="../media/image47.jpeg"/><Relationship Id="rId4" Type="http://schemas.openxmlformats.org/officeDocument/2006/relationships/image" Target="../media/image2.png"/><Relationship Id="rId9" Type="http://schemas.openxmlformats.org/officeDocument/2006/relationships/image" Target="../media/image7.png"/><Relationship Id="rId14" Type="http://schemas.openxmlformats.org/officeDocument/2006/relationships/image" Target="../media/image42.jpeg"/><Relationship Id="rId22" Type="http://schemas.openxmlformats.org/officeDocument/2006/relationships/image" Target="../media/image49.jpeg"/><Relationship Id="rId27" Type="http://schemas.openxmlformats.org/officeDocument/2006/relationships/image" Target="../media/image54.jpeg"/><Relationship Id="rId30" Type="http://schemas.openxmlformats.org/officeDocument/2006/relationships/image" Target="../media/image57.jpeg"/><Relationship Id="rId35" Type="http://schemas.openxmlformats.org/officeDocument/2006/relationships/image" Target="../media/image62.jpeg"/><Relationship Id="rId43" Type="http://schemas.openxmlformats.org/officeDocument/2006/relationships/image" Target="../media/image69.png"/><Relationship Id="rId48" Type="http://schemas.openxmlformats.org/officeDocument/2006/relationships/image" Target="../media/image74.png"/><Relationship Id="rId56" Type="http://schemas.openxmlformats.org/officeDocument/2006/relationships/image" Target="../media/image39.jpeg"/><Relationship Id="rId8" Type="http://schemas.openxmlformats.org/officeDocument/2006/relationships/image" Target="../media/image6.png"/><Relationship Id="rId51" Type="http://schemas.openxmlformats.org/officeDocument/2006/relationships/image" Target="../media/image36.jpeg"/><Relationship Id="rId3" Type="http://schemas.openxmlformats.org/officeDocument/2006/relationships/image" Target="../media/image1.tmp"/><Relationship Id="rId12" Type="http://schemas.openxmlformats.org/officeDocument/2006/relationships/image" Target="../media/image40.jpeg"/><Relationship Id="rId17" Type="http://schemas.openxmlformats.org/officeDocument/2006/relationships/image" Target="../media/image45.jpeg"/><Relationship Id="rId25" Type="http://schemas.openxmlformats.org/officeDocument/2006/relationships/image" Target="../media/image52.jpeg"/><Relationship Id="rId33" Type="http://schemas.openxmlformats.org/officeDocument/2006/relationships/image" Target="../media/image60.jpeg"/><Relationship Id="rId38" Type="http://schemas.openxmlformats.org/officeDocument/2006/relationships/image" Target="../media/image65.jpeg"/><Relationship Id="rId46" Type="http://schemas.openxmlformats.org/officeDocument/2006/relationships/image" Target="../media/image72.png"/><Relationship Id="rId20" Type="http://schemas.openxmlformats.org/officeDocument/2006/relationships/hyperlink" Target="https://www.flickr.com/photos/adstream/2629663956" TargetMode="External"/><Relationship Id="rId41" Type="http://schemas.openxmlformats.org/officeDocument/2006/relationships/image" Target="../media/image68.png"/><Relationship Id="rId54" Type="http://schemas.openxmlformats.org/officeDocument/2006/relationships/image" Target="../media/image38.png"/><Relationship Id="rId1" Type="http://schemas.openxmlformats.org/officeDocument/2006/relationships/slideLayout" Target="../slideLayouts/slideLayout1.xml"/><Relationship Id="rId6" Type="http://schemas.openxmlformats.org/officeDocument/2006/relationships/image" Target="../media/image4.png"/><Relationship Id="rId15" Type="http://schemas.openxmlformats.org/officeDocument/2006/relationships/image" Target="../media/image43.jpeg"/><Relationship Id="rId23" Type="http://schemas.openxmlformats.org/officeDocument/2006/relationships/image" Target="../media/image50.jpeg"/><Relationship Id="rId28" Type="http://schemas.openxmlformats.org/officeDocument/2006/relationships/image" Target="../media/image55.jpeg"/><Relationship Id="rId36" Type="http://schemas.openxmlformats.org/officeDocument/2006/relationships/image" Target="../media/image63.jpeg"/><Relationship Id="rId49" Type="http://schemas.openxmlformats.org/officeDocument/2006/relationships/image" Target="../media/image75.png"/><Relationship Id="rId57" Type="http://schemas.openxmlformats.org/officeDocument/2006/relationships/hyperlink" Target="https://pxhere.com/en/photo/1452869" TargetMode="External"/><Relationship Id="rId10" Type="http://schemas.openxmlformats.org/officeDocument/2006/relationships/image" Target="../media/image8.jpg"/><Relationship Id="rId31" Type="http://schemas.openxmlformats.org/officeDocument/2006/relationships/image" Target="../media/image58.jpeg"/><Relationship Id="rId44" Type="http://schemas.openxmlformats.org/officeDocument/2006/relationships/image" Target="../media/image70.png"/><Relationship Id="rId52" Type="http://schemas.openxmlformats.org/officeDocument/2006/relationships/hyperlink" Target="http://ayeimtellingya.blogspot.com/2012/10/na-2-revising-alphabet.html"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401" name="TextBox 400">
            <a:extLst>
              <a:ext uri="{FF2B5EF4-FFF2-40B4-BE49-F238E27FC236}">
                <a16:creationId xmlns:a16="http://schemas.microsoft.com/office/drawing/2014/main" id="{189D5999-43F7-F641-9393-172A969C8B1F}"/>
              </a:ext>
            </a:extLst>
          </p:cNvPr>
          <p:cNvSpPr txBox="1"/>
          <p:nvPr/>
        </p:nvSpPr>
        <p:spPr>
          <a:xfrm>
            <a:off x="3908907" y="17128839"/>
            <a:ext cx="4145132" cy="646331"/>
          </a:xfrm>
          <a:prstGeom prst="rect">
            <a:avLst/>
          </a:prstGeom>
          <a:noFill/>
        </p:spPr>
        <p:txBody>
          <a:bodyPr wrap="square" rtlCol="0">
            <a:spAutoFit/>
          </a:bodyPr>
          <a:lstStyle/>
          <a:p>
            <a:pPr algn="ctr"/>
            <a:r>
              <a:rPr lang="en-US" sz="3600" b="1" dirty="0">
                <a:solidFill>
                  <a:schemeClr val="bg1"/>
                </a:solidFill>
              </a:rPr>
              <a:t>ART &amp; DESIGN </a:t>
            </a:r>
          </a:p>
        </p:txBody>
      </p:sp>
      <p:sp>
        <p:nvSpPr>
          <p:cNvPr id="400" name="Rectangle 399">
            <a:extLst>
              <a:ext uri="{FF2B5EF4-FFF2-40B4-BE49-F238E27FC236}">
                <a16:creationId xmlns:a16="http://schemas.microsoft.com/office/drawing/2014/main" id="{001523A3-D0A5-3447-9A4B-DA59FA07C8E9}"/>
              </a:ext>
            </a:extLst>
          </p:cNvPr>
          <p:cNvSpPr/>
          <p:nvPr/>
        </p:nvSpPr>
        <p:spPr>
          <a:xfrm>
            <a:off x="4531381" y="13385998"/>
            <a:ext cx="3044579" cy="4242037"/>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p:cNvSpPr/>
          <p:nvPr/>
        </p:nvSpPr>
        <p:spPr>
          <a:xfrm>
            <a:off x="2693640" y="105152"/>
            <a:ext cx="9018631" cy="646331"/>
          </a:xfrm>
          <a:prstGeom prst="rect">
            <a:avLst/>
          </a:prstGeom>
        </p:spPr>
        <p:txBody>
          <a:bodyPr wrap="square">
            <a:spAutoFit/>
          </a:bodyPr>
          <a:lstStyle/>
          <a:p>
            <a:pPr algn="ctr"/>
            <a:r>
              <a:rPr lang="en-GB" i="1" dirty="0">
                <a:solidFill>
                  <a:schemeClr val="bg1"/>
                </a:solidFill>
              </a:rPr>
              <a:t>“Thus </a:t>
            </a:r>
            <a:r>
              <a:rPr lang="en-GB" b="1" i="1" dirty="0">
                <a:solidFill>
                  <a:schemeClr val="bg1"/>
                </a:solidFill>
              </a:rPr>
              <a:t>says</a:t>
            </a:r>
            <a:r>
              <a:rPr lang="en-GB" i="1" dirty="0">
                <a:solidFill>
                  <a:schemeClr val="bg1"/>
                </a:solidFill>
              </a:rPr>
              <a:t> the Lord, the God of Israel: </a:t>
            </a:r>
            <a:r>
              <a:rPr lang="en-GB" b="1" i="1" dirty="0">
                <a:solidFill>
                  <a:schemeClr val="bg1"/>
                </a:solidFill>
              </a:rPr>
              <a:t>Write</a:t>
            </a:r>
            <a:r>
              <a:rPr lang="en-GB" i="1" dirty="0">
                <a:solidFill>
                  <a:schemeClr val="bg1"/>
                </a:solidFill>
              </a:rPr>
              <a:t> in a book all the </a:t>
            </a:r>
            <a:r>
              <a:rPr lang="en-GB" b="1" i="1" dirty="0">
                <a:solidFill>
                  <a:schemeClr val="bg1"/>
                </a:solidFill>
              </a:rPr>
              <a:t>words</a:t>
            </a:r>
            <a:r>
              <a:rPr lang="en-GB" i="1" dirty="0">
                <a:solidFill>
                  <a:schemeClr val="bg1"/>
                </a:solidFill>
              </a:rPr>
              <a:t> that I have spoken to you.”</a:t>
            </a:r>
          </a:p>
          <a:p>
            <a:pPr algn="r"/>
            <a:r>
              <a:rPr lang="en-GB" dirty="0">
                <a:solidFill>
                  <a:schemeClr val="bg1"/>
                </a:solidFill>
              </a:rPr>
              <a:t>Deuteronomy 28:12 </a:t>
            </a:r>
          </a:p>
        </p:txBody>
      </p:sp>
      <p:sp>
        <p:nvSpPr>
          <p:cNvPr id="321" name="Rectangle 320"/>
          <p:cNvSpPr/>
          <p:nvPr/>
        </p:nvSpPr>
        <p:spPr>
          <a:xfrm rot="14893772" flipH="1">
            <a:off x="2841434" y="4315186"/>
            <a:ext cx="106528" cy="645764"/>
          </a:xfrm>
          <a:prstGeom prst="rect">
            <a:avLst/>
          </a:prstGeom>
          <a:solidFill>
            <a:schemeClr val="bg1">
              <a:lumMod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22" name="Rectangle 321"/>
          <p:cNvSpPr/>
          <p:nvPr/>
        </p:nvSpPr>
        <p:spPr>
          <a:xfrm>
            <a:off x="5786440" y="1590043"/>
            <a:ext cx="160316" cy="649776"/>
          </a:xfrm>
          <a:prstGeom prst="rect">
            <a:avLst/>
          </a:prstGeom>
          <a:solidFill>
            <a:schemeClr val="bg1">
              <a:lumMod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p:cNvSpPr/>
          <p:nvPr/>
        </p:nvSpPr>
        <p:spPr>
          <a:xfrm>
            <a:off x="10076875" y="1477023"/>
            <a:ext cx="1468899" cy="15864158"/>
          </a:xfrm>
          <a:prstGeom prst="rect">
            <a:avLst/>
          </a:prstGeom>
          <a:solidFill>
            <a:schemeClr val="bg1">
              <a:lumMod val="8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322785" y="196441"/>
            <a:ext cx="1888343" cy="16851518"/>
          </a:xfrm>
          <a:prstGeom prst="rect">
            <a:avLst/>
          </a:prstGeom>
          <a:solidFill>
            <a:schemeClr val="bg1">
              <a:lumMod val="8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2264330" y="16356907"/>
            <a:ext cx="7827243" cy="1323439"/>
          </a:xfrm>
          <a:prstGeom prst="rect">
            <a:avLst/>
          </a:prstGeom>
          <a:noFill/>
        </p:spPr>
        <p:txBody>
          <a:bodyPr wrap="square" rtlCol="0">
            <a:spAutoFit/>
          </a:bodyPr>
          <a:lstStyle/>
          <a:p>
            <a:pPr lvl="0"/>
            <a:r>
              <a:rPr lang="en-US" sz="2000" dirty="0">
                <a:solidFill>
                  <a:schemeClr val="bg1"/>
                </a:solidFill>
              </a:rPr>
              <a:t>WRITING: We aim to develop children’s love for writing whilst enabling them to gain the necessary communication skills to be successful learners and citizens, empowered to take their place in and contribute to a just society.</a:t>
            </a:r>
            <a:endParaRPr lang="en-GB" sz="2000" dirty="0">
              <a:solidFill>
                <a:schemeClr val="bg1"/>
              </a:solidFill>
            </a:endParaRPr>
          </a:p>
        </p:txBody>
      </p:sp>
      <p:grpSp>
        <p:nvGrpSpPr>
          <p:cNvPr id="6" name="Group 5"/>
          <p:cNvGrpSpPr/>
          <p:nvPr/>
        </p:nvGrpSpPr>
        <p:grpSpPr>
          <a:xfrm>
            <a:off x="2268103" y="931921"/>
            <a:ext cx="7358064" cy="14529479"/>
            <a:chOff x="2261869" y="932658"/>
            <a:chExt cx="7358064" cy="14529479"/>
          </a:xfrm>
        </p:grpSpPr>
        <p:sp>
          <p:nvSpPr>
            <p:cNvPr id="239" name="TextBox 238">
              <a:extLst>
                <a:ext uri="{FF2B5EF4-FFF2-40B4-BE49-F238E27FC236}">
                  <a16:creationId xmlns:a16="http://schemas.microsoft.com/office/drawing/2014/main" id="{A8E84878-B999-3E45-A62E-A5D9A1ABF6E1}"/>
                </a:ext>
              </a:extLst>
            </p:cNvPr>
            <p:cNvSpPr txBox="1"/>
            <p:nvPr/>
          </p:nvSpPr>
          <p:spPr>
            <a:xfrm>
              <a:off x="8574918" y="1126938"/>
              <a:ext cx="1045015" cy="1528465"/>
            </a:xfrm>
            <a:prstGeom prst="star6">
              <a:avLst/>
            </a:prstGeom>
            <a:noFill/>
            <a:ln w="3175">
              <a:noFill/>
            </a:ln>
          </p:spPr>
          <p:txBody>
            <a:bodyPr wrap="square" rtlCol="0">
              <a:spAutoFit/>
            </a:bodyPr>
            <a:lstStyle/>
            <a:p>
              <a:pPr algn="ctr"/>
              <a:endParaRPr lang="en-US" sz="4400" b="1" dirty="0"/>
            </a:p>
          </p:txBody>
        </p:sp>
        <p:sp>
          <p:nvSpPr>
            <p:cNvPr id="247" name="TextBox 246">
              <a:extLst>
                <a:ext uri="{FF2B5EF4-FFF2-40B4-BE49-F238E27FC236}">
                  <a16:creationId xmlns:a16="http://schemas.microsoft.com/office/drawing/2014/main" id="{A8E84878-B999-3E45-A62E-A5D9A1ABF6E1}"/>
                </a:ext>
              </a:extLst>
            </p:cNvPr>
            <p:cNvSpPr txBox="1"/>
            <p:nvPr/>
          </p:nvSpPr>
          <p:spPr>
            <a:xfrm>
              <a:off x="8457194" y="932658"/>
              <a:ext cx="1045015" cy="1589604"/>
            </a:xfrm>
            <a:prstGeom prst="star6">
              <a:avLst/>
            </a:prstGeom>
            <a:noFill/>
            <a:ln w="3175">
              <a:noFill/>
            </a:ln>
          </p:spPr>
          <p:txBody>
            <a:bodyPr wrap="square" rtlCol="0">
              <a:spAutoFit/>
            </a:bodyPr>
            <a:lstStyle/>
            <a:p>
              <a:pPr algn="ctr"/>
              <a:endParaRPr lang="en-US" sz="4400" b="1" dirty="0">
                <a:solidFill>
                  <a:srgbClr val="FFFF00"/>
                </a:solidFill>
              </a:endParaRPr>
            </a:p>
          </p:txBody>
        </p:sp>
        <p:sp>
          <p:nvSpPr>
            <p:cNvPr id="261" name="TextBox 260">
              <a:extLst>
                <a:ext uri="{FF2B5EF4-FFF2-40B4-BE49-F238E27FC236}">
                  <a16:creationId xmlns:a16="http://schemas.microsoft.com/office/drawing/2014/main" id="{A8E84878-B999-3E45-A62E-A5D9A1ABF6E1}"/>
                </a:ext>
              </a:extLst>
            </p:cNvPr>
            <p:cNvSpPr txBox="1"/>
            <p:nvPr/>
          </p:nvSpPr>
          <p:spPr>
            <a:xfrm>
              <a:off x="2261869" y="14055949"/>
              <a:ext cx="1045015" cy="1406188"/>
            </a:xfrm>
            <a:prstGeom prst="star6">
              <a:avLst/>
            </a:prstGeom>
            <a:noFill/>
            <a:ln w="3175">
              <a:noFill/>
            </a:ln>
          </p:spPr>
          <p:txBody>
            <a:bodyPr wrap="square" rtlCol="0">
              <a:spAutoFit/>
            </a:bodyPr>
            <a:lstStyle/>
            <a:p>
              <a:pPr algn="ctr"/>
              <a:endParaRPr lang="en-US" sz="4000" b="1" dirty="0"/>
            </a:p>
          </p:txBody>
        </p:sp>
      </p:grpSp>
      <p:pic>
        <p:nvPicPr>
          <p:cNvPr id="188" name="Picture 187">
            <a:extLst>
              <a:ext uri="{FF2B5EF4-FFF2-40B4-BE49-F238E27FC236}">
                <a16:creationId xmlns:a16="http://schemas.microsoft.com/office/drawing/2014/main" id="{37272135-45C4-4F4D-A2A6-301CD13EFEBE}"/>
              </a:ext>
            </a:extLst>
          </p:cNvPr>
          <p:cNvPicPr/>
          <p:nvPr/>
        </p:nvPicPr>
        <p:blipFill>
          <a:blip r:embed="rId3">
            <a:extLst>
              <a:ext uri="{28A0092B-C50C-407E-A947-70E740481C1C}">
                <a14:useLocalDpi xmlns:a14="http://schemas.microsoft.com/office/drawing/2010/main" val="0"/>
              </a:ext>
            </a:extLst>
          </a:blip>
          <a:stretch>
            <a:fillRect/>
          </a:stretch>
        </p:blipFill>
        <p:spPr>
          <a:xfrm>
            <a:off x="338601" y="190509"/>
            <a:ext cx="1887831" cy="1425214"/>
          </a:xfrm>
          <a:prstGeom prst="rect">
            <a:avLst/>
          </a:prstGeom>
        </p:spPr>
      </p:pic>
      <p:sp>
        <p:nvSpPr>
          <p:cNvPr id="20" name="TextBox 19">
            <a:extLst>
              <a:ext uri="{FF2B5EF4-FFF2-40B4-BE49-F238E27FC236}">
                <a16:creationId xmlns:a16="http://schemas.microsoft.com/office/drawing/2014/main" id="{CC23924D-277A-4D50-81EC-440E07539655}"/>
              </a:ext>
            </a:extLst>
          </p:cNvPr>
          <p:cNvSpPr txBox="1"/>
          <p:nvPr/>
        </p:nvSpPr>
        <p:spPr>
          <a:xfrm>
            <a:off x="10388216" y="1038745"/>
            <a:ext cx="184731" cy="369332"/>
          </a:xfrm>
          <a:prstGeom prst="rect">
            <a:avLst/>
          </a:prstGeom>
          <a:noFill/>
        </p:spPr>
        <p:txBody>
          <a:bodyPr wrap="none" rtlCol="0">
            <a:spAutoFit/>
          </a:bodyPr>
          <a:lstStyle/>
          <a:p>
            <a:endParaRPr lang="en-GB" dirty="0"/>
          </a:p>
        </p:txBody>
      </p:sp>
      <p:sp>
        <p:nvSpPr>
          <p:cNvPr id="31" name="TextBox 30">
            <a:extLst>
              <a:ext uri="{FF2B5EF4-FFF2-40B4-BE49-F238E27FC236}">
                <a16:creationId xmlns:a16="http://schemas.microsoft.com/office/drawing/2014/main" id="{29225C3C-6734-47EC-927F-1BCF55A5043F}"/>
              </a:ext>
            </a:extLst>
          </p:cNvPr>
          <p:cNvSpPr txBox="1"/>
          <p:nvPr/>
        </p:nvSpPr>
        <p:spPr>
          <a:xfrm>
            <a:off x="10173633" y="14156459"/>
            <a:ext cx="1299786" cy="2523621"/>
          </a:xfrm>
          <a:prstGeom prst="rect">
            <a:avLst/>
          </a:prstGeom>
          <a:solidFill>
            <a:schemeClr val="bg1">
              <a:lumMod val="85000"/>
            </a:schemeClr>
          </a:solidFill>
        </p:spPr>
        <p:txBody>
          <a:bodyPr wrap="square" rtlCol="0">
            <a:spAutoFit/>
          </a:bodyPr>
          <a:lstStyle/>
          <a:p>
            <a:endParaRPr lang="en-GB" dirty="0"/>
          </a:p>
        </p:txBody>
      </p:sp>
      <p:sp>
        <p:nvSpPr>
          <p:cNvPr id="32" name="TextBox 31">
            <a:extLst>
              <a:ext uri="{FF2B5EF4-FFF2-40B4-BE49-F238E27FC236}">
                <a16:creationId xmlns:a16="http://schemas.microsoft.com/office/drawing/2014/main" id="{ED2D88A5-9C01-446A-826B-9F62EB0F01CF}"/>
              </a:ext>
            </a:extLst>
          </p:cNvPr>
          <p:cNvSpPr txBox="1"/>
          <p:nvPr/>
        </p:nvSpPr>
        <p:spPr>
          <a:xfrm>
            <a:off x="10142389" y="12636121"/>
            <a:ext cx="1369534" cy="4401205"/>
          </a:xfrm>
          <a:prstGeom prst="rect">
            <a:avLst/>
          </a:prstGeom>
          <a:noFill/>
        </p:spPr>
        <p:txBody>
          <a:bodyPr wrap="square" rtlCol="0">
            <a:spAutoFit/>
          </a:bodyPr>
          <a:lstStyle/>
          <a:p>
            <a:pPr algn="ctr"/>
            <a:r>
              <a:rPr lang="en-US" sz="1000" b="1" u="sng" dirty="0"/>
              <a:t>Themes and Values</a:t>
            </a:r>
          </a:p>
          <a:p>
            <a:endParaRPr lang="en-US" sz="1000" b="1" dirty="0"/>
          </a:p>
          <a:p>
            <a:r>
              <a:rPr lang="en-US" sz="1000" b="1" dirty="0"/>
              <a:t>           </a:t>
            </a:r>
          </a:p>
          <a:p>
            <a:r>
              <a:rPr lang="en-US" sz="1000" b="1" dirty="0"/>
              <a:t>          	Justice</a:t>
            </a:r>
          </a:p>
          <a:p>
            <a:endParaRPr lang="en-US" sz="1000" b="1" dirty="0"/>
          </a:p>
          <a:p>
            <a:r>
              <a:rPr lang="en-US" sz="1000" b="1" dirty="0"/>
              <a:t>	</a:t>
            </a:r>
          </a:p>
          <a:p>
            <a:r>
              <a:rPr lang="en-US" sz="1000" b="1" dirty="0"/>
              <a:t>	Love</a:t>
            </a:r>
          </a:p>
          <a:p>
            <a:endParaRPr lang="en-US" sz="1000" b="1" dirty="0"/>
          </a:p>
          <a:p>
            <a:endParaRPr lang="en-US" sz="1000" b="1" dirty="0"/>
          </a:p>
          <a:p>
            <a:r>
              <a:rPr lang="en-US" sz="1000" b="1" dirty="0"/>
              <a:t>         	Endurance</a:t>
            </a:r>
          </a:p>
          <a:p>
            <a:endParaRPr lang="en-US" sz="1000" b="1" dirty="0"/>
          </a:p>
          <a:p>
            <a:r>
              <a:rPr lang="en-US" sz="1000" b="1" dirty="0"/>
              <a:t>          </a:t>
            </a:r>
          </a:p>
          <a:p>
            <a:r>
              <a:rPr lang="en-US" sz="1000" b="1" dirty="0"/>
              <a:t>         	Forgiveness</a:t>
            </a:r>
          </a:p>
          <a:p>
            <a:endParaRPr lang="en-US" sz="1000" b="1" dirty="0"/>
          </a:p>
          <a:p>
            <a:r>
              <a:rPr lang="en-US" sz="1000" b="1" dirty="0"/>
              <a:t>                </a:t>
            </a:r>
          </a:p>
          <a:p>
            <a:r>
              <a:rPr lang="en-US" sz="1000" b="1" dirty="0"/>
              <a:t>          	Dignity</a:t>
            </a:r>
          </a:p>
          <a:p>
            <a:endParaRPr lang="en-US" sz="1000" b="1" dirty="0"/>
          </a:p>
          <a:p>
            <a:endParaRPr lang="en-US" sz="1000" b="1" dirty="0"/>
          </a:p>
          <a:p>
            <a:r>
              <a:rPr lang="en-US" sz="1000" b="1" dirty="0"/>
              <a:t>	Thankfulness</a:t>
            </a:r>
          </a:p>
          <a:p>
            <a:endParaRPr lang="en-US" sz="1000" b="1" dirty="0"/>
          </a:p>
          <a:p>
            <a:endParaRPr lang="en-US" sz="1000" b="1" dirty="0"/>
          </a:p>
          <a:p>
            <a:r>
              <a:rPr lang="en-US" sz="1000" b="1" dirty="0"/>
              <a:t>        	British</a:t>
            </a:r>
          </a:p>
          <a:p>
            <a:r>
              <a:rPr lang="en-US" sz="1000" b="1" dirty="0"/>
              <a:t>          	Values</a:t>
            </a:r>
          </a:p>
          <a:p>
            <a:endParaRPr lang="en-US" sz="1000" b="1" dirty="0"/>
          </a:p>
          <a:p>
            <a:r>
              <a:rPr lang="en-US" sz="1000" b="1" dirty="0"/>
              <a:t>         	 Wider</a:t>
            </a:r>
          </a:p>
          <a:p>
            <a:r>
              <a:rPr lang="en-US" sz="1000" b="1" dirty="0"/>
              <a:t>          	World</a:t>
            </a:r>
          </a:p>
          <a:p>
            <a:endParaRPr lang="en-US" sz="1000" b="1" dirty="0"/>
          </a:p>
          <a:p>
            <a:endParaRPr lang="en-GB" sz="1000" b="1" dirty="0"/>
          </a:p>
        </p:txBody>
      </p:sp>
      <p:pic>
        <p:nvPicPr>
          <p:cNvPr id="202" name="Picture 201">
            <a:extLst>
              <a:ext uri="{FF2B5EF4-FFF2-40B4-BE49-F238E27FC236}">
                <a16:creationId xmlns:a16="http://schemas.microsoft.com/office/drawing/2014/main" id="{7E11F3A5-91CC-4350-AB2F-8327C3725DC6}"/>
              </a:ext>
            </a:extLst>
          </p:cNvPr>
          <p:cNvPicPr/>
          <p:nvPr/>
        </p:nvPicPr>
        <p:blipFill>
          <a:blip r:embed="rId4" cstate="print">
            <a:duotone>
              <a:prstClr val="black"/>
              <a:schemeClr val="accent4">
                <a:tint val="45000"/>
                <a:satMod val="400000"/>
              </a:schemeClr>
            </a:duotone>
            <a:extLst>
              <a:ext uri="{28A0092B-C50C-407E-A947-70E740481C1C}">
                <a14:useLocalDpi xmlns:a14="http://schemas.microsoft.com/office/drawing/2010/main" val="0"/>
              </a:ext>
            </a:extLst>
          </a:blip>
          <a:stretch>
            <a:fillRect/>
          </a:stretch>
        </p:blipFill>
        <p:spPr>
          <a:xfrm>
            <a:off x="10179308" y="13065123"/>
            <a:ext cx="374537" cy="3542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34" name="Picture 233">
            <a:extLst>
              <a:ext uri="{FF2B5EF4-FFF2-40B4-BE49-F238E27FC236}">
                <a16:creationId xmlns:a16="http://schemas.microsoft.com/office/drawing/2014/main" id="{28165423-755A-4239-B7B0-E3820D104CF4}"/>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10192608" y="15830997"/>
            <a:ext cx="389387" cy="36857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53" name="Picture 252">
            <a:extLst>
              <a:ext uri="{FF2B5EF4-FFF2-40B4-BE49-F238E27FC236}">
                <a16:creationId xmlns:a16="http://schemas.microsoft.com/office/drawing/2014/main" id="{6B5E3193-1AE3-4BEC-9312-60F1684688B7}"/>
              </a:ext>
            </a:extLst>
          </p:cNvPr>
          <p:cNvPicPr/>
          <p:nvPr/>
        </p:nvPicPr>
        <p:blipFill>
          <a:blip r:embed="rId6" cstate="print">
            <a:extLst>
              <a:ext uri="{28A0092B-C50C-407E-A947-70E740481C1C}">
                <a14:useLocalDpi xmlns:a14="http://schemas.microsoft.com/office/drawing/2010/main" val="0"/>
              </a:ext>
            </a:extLst>
          </a:blip>
          <a:stretch>
            <a:fillRect/>
          </a:stretch>
        </p:blipFill>
        <p:spPr>
          <a:xfrm>
            <a:off x="10182103" y="16323249"/>
            <a:ext cx="402303" cy="41933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66" name="Rectangle 65">
            <a:extLst>
              <a:ext uri="{FF2B5EF4-FFF2-40B4-BE49-F238E27FC236}">
                <a16:creationId xmlns:a16="http://schemas.microsoft.com/office/drawing/2014/main" id="{83E77C04-A6A7-4F90-90C6-05CF766E8492}"/>
              </a:ext>
            </a:extLst>
          </p:cNvPr>
          <p:cNvSpPr/>
          <p:nvPr/>
        </p:nvSpPr>
        <p:spPr>
          <a:xfrm>
            <a:off x="311847" y="1450738"/>
            <a:ext cx="1921617" cy="1202346"/>
          </a:xfrm>
          <a:prstGeom prst="rect">
            <a:avLst/>
          </a:prstGeom>
          <a:solidFill>
            <a:srgbClr val="00B050"/>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pic>
        <p:nvPicPr>
          <p:cNvPr id="200" name="Picture 199">
            <a:extLst>
              <a:ext uri="{FF2B5EF4-FFF2-40B4-BE49-F238E27FC236}">
                <a16:creationId xmlns:a16="http://schemas.microsoft.com/office/drawing/2014/main" id="{48D8F185-78DD-4DBB-88B4-DCB3A4ABA843}"/>
              </a:ext>
            </a:extLst>
          </p:cNvPr>
          <p:cNvPicPr/>
          <p:nvPr/>
        </p:nvPicPr>
        <p:blipFill>
          <a:blip r:embed="rId7" cstate="print">
            <a:duotone>
              <a:prstClr val="black"/>
              <a:schemeClr val="accent2">
                <a:tint val="45000"/>
                <a:satMod val="400000"/>
              </a:schemeClr>
            </a:duotone>
            <a:extLst>
              <a:ext uri="{28A0092B-C50C-407E-A947-70E740481C1C}">
                <a14:useLocalDpi xmlns:a14="http://schemas.microsoft.com/office/drawing/2010/main" val="0"/>
              </a:ext>
            </a:extLst>
          </a:blip>
          <a:stretch>
            <a:fillRect/>
          </a:stretch>
        </p:blipFill>
        <p:spPr>
          <a:xfrm>
            <a:off x="10167982" y="14384364"/>
            <a:ext cx="377990" cy="3542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98" name="Picture 197" descr="C:\Users\mparkin\AppData\Local\Microsoft\Windows\INetCache\Content.MSO\9F2116EB.tmp">
            <a:extLst>
              <a:ext uri="{FF2B5EF4-FFF2-40B4-BE49-F238E27FC236}">
                <a16:creationId xmlns:a16="http://schemas.microsoft.com/office/drawing/2014/main" id="{DEDDB754-2BC2-422C-B980-4BC71BBABFFB}"/>
              </a:ext>
            </a:extLst>
          </p:cNvPr>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10165537" y="13931865"/>
            <a:ext cx="371342" cy="36613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31" name="Picture 230">
            <a:extLst>
              <a:ext uri="{FF2B5EF4-FFF2-40B4-BE49-F238E27FC236}">
                <a16:creationId xmlns:a16="http://schemas.microsoft.com/office/drawing/2014/main" id="{9397DBCE-001E-4B28-AC76-B41818BFF7D8}"/>
              </a:ext>
            </a:extLst>
          </p:cNvPr>
          <p:cNvPicPr/>
          <p:nvPr/>
        </p:nvPicPr>
        <p:blipFill>
          <a:blip r:embed="rId9" cstate="print">
            <a:extLst>
              <a:ext uri="{28A0092B-C50C-407E-A947-70E740481C1C}">
                <a14:useLocalDpi xmlns:a14="http://schemas.microsoft.com/office/drawing/2010/main" val="0"/>
              </a:ext>
            </a:extLst>
          </a:blip>
          <a:stretch>
            <a:fillRect/>
          </a:stretch>
        </p:blipFill>
        <p:spPr>
          <a:xfrm>
            <a:off x="10177160" y="14834160"/>
            <a:ext cx="384453" cy="36611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 name="TextBox 3">
            <a:extLst>
              <a:ext uri="{FF2B5EF4-FFF2-40B4-BE49-F238E27FC236}">
                <a16:creationId xmlns:a16="http://schemas.microsoft.com/office/drawing/2014/main" id="{DFF02A75-43E7-46E4-A08A-16A9049991BD}"/>
              </a:ext>
            </a:extLst>
          </p:cNvPr>
          <p:cNvSpPr txBox="1"/>
          <p:nvPr/>
        </p:nvSpPr>
        <p:spPr>
          <a:xfrm>
            <a:off x="10087452" y="5826547"/>
            <a:ext cx="1424471" cy="6232475"/>
          </a:xfrm>
          <a:prstGeom prst="rect">
            <a:avLst/>
          </a:prstGeom>
          <a:noFill/>
        </p:spPr>
        <p:txBody>
          <a:bodyPr wrap="square" rtlCol="0">
            <a:spAutoFit/>
          </a:bodyPr>
          <a:lstStyle/>
          <a:p>
            <a:endParaRPr lang="en-GB" sz="1050" dirty="0"/>
          </a:p>
          <a:p>
            <a:r>
              <a:rPr lang="en-GB" sz="1050" b="1" u="sng" dirty="0"/>
              <a:t>Fiction Genres</a:t>
            </a:r>
          </a:p>
          <a:p>
            <a:r>
              <a:rPr lang="en-GB" sz="1050" dirty="0"/>
              <a:t>Classic Narrative</a:t>
            </a:r>
          </a:p>
          <a:p>
            <a:r>
              <a:rPr lang="en-GB" sz="1050" dirty="0"/>
              <a:t>Stories from Other Cultures</a:t>
            </a:r>
          </a:p>
          <a:p>
            <a:r>
              <a:rPr lang="en-GB" sz="1050" dirty="0"/>
              <a:t>Science Fiction</a:t>
            </a:r>
          </a:p>
          <a:p>
            <a:r>
              <a:rPr lang="en-GB" sz="1050" dirty="0"/>
              <a:t>Fantasy</a:t>
            </a:r>
          </a:p>
          <a:p>
            <a:r>
              <a:rPr lang="en-GB" sz="1050" dirty="0"/>
              <a:t>Flashback/Time-slip</a:t>
            </a:r>
          </a:p>
          <a:p>
            <a:r>
              <a:rPr lang="en-GB" sz="1050" dirty="0"/>
              <a:t>Historical Stories</a:t>
            </a:r>
          </a:p>
          <a:p>
            <a:r>
              <a:rPr lang="en-GB" sz="1050" dirty="0"/>
              <a:t>Adventure Stories</a:t>
            </a:r>
          </a:p>
          <a:p>
            <a:r>
              <a:rPr lang="en-GB" sz="1050" dirty="0"/>
              <a:t>Playscripts</a:t>
            </a:r>
          </a:p>
          <a:p>
            <a:r>
              <a:rPr lang="en-GB" sz="1050" dirty="0"/>
              <a:t>Traditional Tales</a:t>
            </a:r>
          </a:p>
          <a:p>
            <a:r>
              <a:rPr lang="en-GB" sz="1050" dirty="0"/>
              <a:t>Fables, Myths &amp; Legends</a:t>
            </a:r>
          </a:p>
          <a:p>
            <a:r>
              <a:rPr lang="en-GB" sz="1050" dirty="0"/>
              <a:t>Mystery/Crime</a:t>
            </a:r>
          </a:p>
          <a:p>
            <a:r>
              <a:rPr lang="en-GB" sz="1050" dirty="0"/>
              <a:t>Stories with a Familiar Setting</a:t>
            </a:r>
          </a:p>
          <a:p>
            <a:r>
              <a:rPr lang="en-GB" sz="1050" dirty="0"/>
              <a:t>Dilemmas</a:t>
            </a:r>
          </a:p>
          <a:p>
            <a:endParaRPr lang="en-GB" sz="1050" b="1" u="sng" dirty="0"/>
          </a:p>
          <a:p>
            <a:endParaRPr lang="en-GB" sz="1050" b="1" u="sng" dirty="0"/>
          </a:p>
          <a:p>
            <a:r>
              <a:rPr lang="en-GB" sz="1050" b="1" u="sng" dirty="0"/>
              <a:t>Non-Fiction Genres</a:t>
            </a:r>
          </a:p>
          <a:p>
            <a:r>
              <a:rPr lang="en-GB" sz="1050" dirty="0"/>
              <a:t>Recount</a:t>
            </a:r>
          </a:p>
          <a:p>
            <a:r>
              <a:rPr lang="en-GB" sz="1050" dirty="0"/>
              <a:t>Report</a:t>
            </a:r>
          </a:p>
          <a:p>
            <a:r>
              <a:rPr lang="en-GB" sz="1050" dirty="0"/>
              <a:t>Explanation</a:t>
            </a:r>
          </a:p>
          <a:p>
            <a:r>
              <a:rPr lang="en-GB" sz="1050" dirty="0"/>
              <a:t>Instruction </a:t>
            </a:r>
          </a:p>
          <a:p>
            <a:r>
              <a:rPr lang="en-GB" sz="1050" dirty="0"/>
              <a:t>Persuasion</a:t>
            </a:r>
          </a:p>
          <a:p>
            <a:r>
              <a:rPr lang="en-GB" sz="1050" dirty="0"/>
              <a:t>Discussion</a:t>
            </a:r>
          </a:p>
          <a:p>
            <a:endParaRPr lang="en-GB" sz="1050" dirty="0"/>
          </a:p>
          <a:p>
            <a:endParaRPr lang="en-GB" sz="1050" b="1" u="sng" dirty="0"/>
          </a:p>
          <a:p>
            <a:r>
              <a:rPr lang="en-GB" sz="1050" b="1" u="sng" dirty="0"/>
              <a:t>Poetry</a:t>
            </a:r>
          </a:p>
          <a:p>
            <a:r>
              <a:rPr lang="en-GB" sz="1050" dirty="0"/>
              <a:t>Shape Poems</a:t>
            </a:r>
          </a:p>
          <a:p>
            <a:r>
              <a:rPr lang="en-GB" sz="1050" dirty="0"/>
              <a:t>Performance Poetry</a:t>
            </a:r>
          </a:p>
          <a:p>
            <a:r>
              <a:rPr lang="en-GB" sz="1050" dirty="0"/>
              <a:t>Creating Imagery</a:t>
            </a:r>
          </a:p>
          <a:p>
            <a:r>
              <a:rPr lang="en-GB" sz="1050" dirty="0"/>
              <a:t>Classic Poetry</a:t>
            </a:r>
          </a:p>
          <a:p>
            <a:r>
              <a:rPr lang="en-GB" sz="1050" dirty="0"/>
              <a:t>Based on a Theme</a:t>
            </a:r>
          </a:p>
          <a:p>
            <a:r>
              <a:rPr lang="en-GB" sz="1050" dirty="0"/>
              <a:t>Style &amp; Form</a:t>
            </a:r>
          </a:p>
          <a:p>
            <a:pPr algn="ctr"/>
            <a:endParaRPr lang="en-GB" sz="1050" dirty="0"/>
          </a:p>
          <a:p>
            <a:endParaRPr lang="en-GB" sz="1050" dirty="0"/>
          </a:p>
        </p:txBody>
      </p:sp>
      <p:sp>
        <p:nvSpPr>
          <p:cNvPr id="34" name="TextBox 33">
            <a:extLst>
              <a:ext uri="{FF2B5EF4-FFF2-40B4-BE49-F238E27FC236}">
                <a16:creationId xmlns:a16="http://schemas.microsoft.com/office/drawing/2014/main" id="{D22F9E09-302E-4652-B0A6-B023BDF08794}"/>
              </a:ext>
            </a:extLst>
          </p:cNvPr>
          <p:cNvSpPr txBox="1"/>
          <p:nvPr/>
        </p:nvSpPr>
        <p:spPr>
          <a:xfrm>
            <a:off x="10142970" y="1523955"/>
            <a:ext cx="1368953" cy="3862596"/>
          </a:xfrm>
          <a:prstGeom prst="rect">
            <a:avLst/>
          </a:prstGeom>
          <a:noFill/>
        </p:spPr>
        <p:txBody>
          <a:bodyPr wrap="square" rtlCol="0">
            <a:spAutoFit/>
          </a:bodyPr>
          <a:lstStyle/>
          <a:p>
            <a:pPr algn="ctr"/>
            <a:r>
              <a:rPr lang="en-GB" sz="1600" b="1" u="sng" dirty="0"/>
              <a:t>Key Concepts</a:t>
            </a:r>
          </a:p>
          <a:p>
            <a:pPr algn="ctr"/>
            <a:r>
              <a:rPr lang="en-GB" sz="1600" b="1" u="sng" dirty="0"/>
              <a:t>(found throughout each unit)</a:t>
            </a:r>
          </a:p>
          <a:p>
            <a:endParaRPr lang="en-GB" sz="1600" dirty="0"/>
          </a:p>
          <a:p>
            <a:r>
              <a:rPr lang="en-GB" sz="1100" dirty="0"/>
              <a:t>	Spelling/ 	Phonic 	Knowledge</a:t>
            </a:r>
          </a:p>
          <a:p>
            <a:endParaRPr lang="en-GB" sz="1100" dirty="0"/>
          </a:p>
          <a:p>
            <a:r>
              <a:rPr lang="en-GB" sz="1100" dirty="0"/>
              <a:t> </a:t>
            </a:r>
          </a:p>
          <a:p>
            <a:r>
              <a:rPr lang="en-GB" sz="1100" dirty="0"/>
              <a:t>	Handwriting</a:t>
            </a:r>
          </a:p>
          <a:p>
            <a:endParaRPr lang="en-GB" sz="1100" dirty="0"/>
          </a:p>
          <a:p>
            <a:endParaRPr lang="en-GB" sz="1100" dirty="0"/>
          </a:p>
          <a:p>
            <a:r>
              <a:rPr lang="en-GB" sz="1100" dirty="0"/>
              <a:t>	Vocabulary, 	Grammar &amp; 	Punctuation</a:t>
            </a:r>
          </a:p>
          <a:p>
            <a:endParaRPr lang="en-GB" sz="1100" dirty="0"/>
          </a:p>
          <a:p>
            <a:r>
              <a:rPr lang="en-GB" sz="1100" dirty="0"/>
              <a:t>	Composition 	(including 	editing)</a:t>
            </a:r>
          </a:p>
        </p:txBody>
      </p:sp>
      <p:pic>
        <p:nvPicPr>
          <p:cNvPr id="76" name="Picture 75">
            <a:extLst>
              <a:ext uri="{FF2B5EF4-FFF2-40B4-BE49-F238E27FC236}">
                <a16:creationId xmlns:a16="http://schemas.microsoft.com/office/drawing/2014/main" id="{3C632D3B-5658-4E6E-AB8C-4CE3716E4D0F}"/>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182103" y="15325287"/>
            <a:ext cx="391754" cy="36611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77" name="Picture 76">
            <a:extLst>
              <a:ext uri="{FF2B5EF4-FFF2-40B4-BE49-F238E27FC236}">
                <a16:creationId xmlns:a16="http://schemas.microsoft.com/office/drawing/2014/main" id="{06F86994-380B-4F14-BBBE-155450DF0874}"/>
              </a:ext>
            </a:extLst>
          </p:cNvPr>
          <p:cNvPicPr>
            <a:picLocks noChangeAspect="1"/>
          </p:cNvPicPr>
          <p:nvPr/>
        </p:nvPicPr>
        <p:blipFill>
          <a:blip r:embed="rId11"/>
          <a:stretch>
            <a:fillRect/>
          </a:stretch>
        </p:blipFill>
        <p:spPr>
          <a:xfrm>
            <a:off x="10163954" y="13498698"/>
            <a:ext cx="377991" cy="35570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3" name="TextBox 42">
            <a:extLst>
              <a:ext uri="{FF2B5EF4-FFF2-40B4-BE49-F238E27FC236}">
                <a16:creationId xmlns:a16="http://schemas.microsoft.com/office/drawing/2014/main" id="{5A2CF10C-757F-4678-B72A-672A54424DA4}"/>
              </a:ext>
            </a:extLst>
          </p:cNvPr>
          <p:cNvSpPr txBox="1"/>
          <p:nvPr/>
        </p:nvSpPr>
        <p:spPr>
          <a:xfrm>
            <a:off x="338601" y="2799015"/>
            <a:ext cx="1823469" cy="13788390"/>
          </a:xfrm>
          <a:prstGeom prst="rect">
            <a:avLst/>
          </a:prstGeom>
          <a:noFill/>
        </p:spPr>
        <p:txBody>
          <a:bodyPr wrap="square" lIns="91440" tIns="45720" rIns="91440" bIns="45720" rtlCol="0" anchor="t">
            <a:spAutoFit/>
          </a:bodyPr>
          <a:lstStyle/>
          <a:p>
            <a:pPr algn="ctr"/>
            <a:r>
              <a:rPr lang="en-GB" dirty="0"/>
              <a:t>A</a:t>
            </a:r>
            <a:r>
              <a:rPr lang="en-GB" dirty="0">
                <a:ea typeface="+mn-lt"/>
                <a:cs typeface="+mn-lt"/>
              </a:rPr>
              <a:t> Brief Overview of Teaching Strategies Adopted to Deliver Writing Across St Mary’s </a:t>
            </a:r>
            <a:endParaRPr lang="en-US" dirty="0"/>
          </a:p>
          <a:p>
            <a:pPr algn="ctr"/>
            <a:r>
              <a:rPr lang="en-GB" dirty="0">
                <a:ea typeface="+mn-lt"/>
                <a:cs typeface="+mn-lt"/>
              </a:rPr>
              <a:t>  </a:t>
            </a:r>
            <a:endParaRPr lang="en-GB" dirty="0"/>
          </a:p>
          <a:p>
            <a:pPr algn="ctr"/>
            <a:r>
              <a:rPr lang="en-GB" sz="1400" dirty="0">
                <a:ea typeface="+mn-lt"/>
                <a:cs typeface="+mn-lt"/>
              </a:rPr>
              <a:t>All children are exposed to a range of quality texts as a stimulus for writing. Pie Corbett’s Talk4Writing techniques are adopted, which include the use of drama strategies, Reading as a Writer and text-mapping. Across school, children are also introduced the Sue Palmer writing skeletons for the six genres of non-fiction writing to support with organisational features and writing structures. </a:t>
            </a:r>
          </a:p>
          <a:p>
            <a:pPr algn="ctr"/>
            <a:r>
              <a:rPr lang="en-GB" sz="1400" dirty="0">
                <a:ea typeface="+mn-lt"/>
                <a:cs typeface="+mn-lt"/>
              </a:rPr>
              <a:t>Modelled sentences and texts, such as WAGOLLs (What A Good One Looks Like) are used so c</a:t>
            </a:r>
            <a:r>
              <a:rPr lang="en-GB" sz="1100" dirty="0">
                <a:ea typeface="+mn-lt"/>
                <a:cs typeface="+mn-lt"/>
              </a:rPr>
              <a:t>hild</a:t>
            </a:r>
            <a:r>
              <a:rPr lang="en-GB" sz="1400" dirty="0">
                <a:ea typeface="+mn-lt"/>
                <a:cs typeface="+mn-lt"/>
              </a:rPr>
              <a:t>ren can analyse the text, identifying language (including grammar, spelling and punctuation) and organisational features. Teachers also adopt whole-class shared writing strategies and guided writing groups to support. </a:t>
            </a:r>
            <a:endParaRPr lang="en-GB" sz="1400" dirty="0">
              <a:ea typeface="Calibri"/>
              <a:cs typeface="Calibri"/>
            </a:endParaRPr>
          </a:p>
          <a:p>
            <a:pPr algn="ctr"/>
            <a:r>
              <a:rPr lang="en-GB" sz="1400" dirty="0">
                <a:ea typeface="+mn-lt"/>
                <a:cs typeface="+mn-lt"/>
              </a:rPr>
              <a:t>Working walls and vocabulary lists are evident in classrooms, which are often generated with the assistance of the children when exploring</a:t>
            </a:r>
            <a:r>
              <a:rPr lang="en-GB" dirty="0">
                <a:ea typeface="+mn-lt"/>
                <a:cs typeface="+mn-lt"/>
              </a:rPr>
              <a:t> </a:t>
            </a:r>
            <a:r>
              <a:rPr lang="en-GB" sz="1400" dirty="0">
                <a:ea typeface="+mn-lt"/>
                <a:cs typeface="+mn-lt"/>
              </a:rPr>
              <a:t>each quality text. Vocabulary books and spelling dictionaries are used throughout Key Stage 2. </a:t>
            </a:r>
            <a:endParaRPr lang="en-GB" sz="1100" dirty="0">
              <a:ea typeface="Calibri"/>
              <a:cs typeface="Calibri"/>
            </a:endParaRPr>
          </a:p>
          <a:p>
            <a:pPr algn="ctr"/>
            <a:endParaRPr lang="en-GB" sz="1400" dirty="0"/>
          </a:p>
        </p:txBody>
      </p:sp>
      <p:sp>
        <p:nvSpPr>
          <p:cNvPr id="41" name="Block Arc 40">
            <a:extLst>
              <a:ext uri="{FF2B5EF4-FFF2-40B4-BE49-F238E27FC236}">
                <a16:creationId xmlns:a16="http://schemas.microsoft.com/office/drawing/2014/main" id="{134EB498-CA71-47F7-B515-F71F081E9C08}"/>
              </a:ext>
            </a:extLst>
          </p:cNvPr>
          <p:cNvSpPr/>
          <p:nvPr/>
        </p:nvSpPr>
        <p:spPr>
          <a:xfrm rot="16200000">
            <a:off x="1453812" y="3431892"/>
            <a:ext cx="5034053" cy="3092094"/>
          </a:xfrm>
          <a:prstGeom prst="blockArc">
            <a:avLst/>
          </a:prstGeom>
          <a:solidFill>
            <a:schemeClr val="accent3">
              <a:lumMod val="40000"/>
              <a:lumOff val="60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57" name="Block Arc 156">
            <a:extLst>
              <a:ext uri="{FF2B5EF4-FFF2-40B4-BE49-F238E27FC236}">
                <a16:creationId xmlns:a16="http://schemas.microsoft.com/office/drawing/2014/main" id="{B6AE5CDD-A74F-4C82-8D73-C535B9751CCD}"/>
              </a:ext>
            </a:extLst>
          </p:cNvPr>
          <p:cNvSpPr/>
          <p:nvPr/>
        </p:nvSpPr>
        <p:spPr>
          <a:xfrm rot="16200000">
            <a:off x="1492471" y="11041319"/>
            <a:ext cx="5034053" cy="3092094"/>
          </a:xfrm>
          <a:prstGeom prst="blockArc">
            <a:avLst/>
          </a:prstGeom>
          <a:solidFill>
            <a:schemeClr val="accent3">
              <a:lumMod val="40000"/>
              <a:lumOff val="60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59" name="Block Arc 158">
            <a:extLst>
              <a:ext uri="{FF2B5EF4-FFF2-40B4-BE49-F238E27FC236}">
                <a16:creationId xmlns:a16="http://schemas.microsoft.com/office/drawing/2014/main" id="{26C2CF57-6D92-411E-B0AE-600318ED732C}"/>
              </a:ext>
            </a:extLst>
          </p:cNvPr>
          <p:cNvSpPr/>
          <p:nvPr/>
        </p:nvSpPr>
        <p:spPr>
          <a:xfrm rot="5400000">
            <a:off x="5693941" y="3456376"/>
            <a:ext cx="5034053" cy="3092094"/>
          </a:xfrm>
          <a:prstGeom prst="blockArc">
            <a:avLst/>
          </a:prstGeom>
          <a:solidFill>
            <a:schemeClr val="accent3">
              <a:lumMod val="40000"/>
              <a:lumOff val="60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67" name="Block Arc 166">
            <a:extLst>
              <a:ext uri="{FF2B5EF4-FFF2-40B4-BE49-F238E27FC236}">
                <a16:creationId xmlns:a16="http://schemas.microsoft.com/office/drawing/2014/main" id="{0B34F471-8BE5-44B3-956D-E9DEE5F1CAE1}"/>
              </a:ext>
            </a:extLst>
          </p:cNvPr>
          <p:cNvSpPr/>
          <p:nvPr/>
        </p:nvSpPr>
        <p:spPr>
          <a:xfrm rot="5400000">
            <a:off x="5745801" y="11045351"/>
            <a:ext cx="5034053" cy="3092094"/>
          </a:xfrm>
          <a:prstGeom prst="blockArc">
            <a:avLst/>
          </a:prstGeom>
          <a:solidFill>
            <a:schemeClr val="accent3">
              <a:lumMod val="40000"/>
              <a:lumOff val="60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44" name="Minus Sign 43">
            <a:extLst>
              <a:ext uri="{FF2B5EF4-FFF2-40B4-BE49-F238E27FC236}">
                <a16:creationId xmlns:a16="http://schemas.microsoft.com/office/drawing/2014/main" id="{5A7A7178-986D-4BA0-A698-D8C288D7D88E}"/>
              </a:ext>
            </a:extLst>
          </p:cNvPr>
          <p:cNvSpPr/>
          <p:nvPr/>
        </p:nvSpPr>
        <p:spPr>
          <a:xfrm>
            <a:off x="3199415" y="1131851"/>
            <a:ext cx="5843884" cy="3404740"/>
          </a:xfrm>
          <a:prstGeom prst="mathMinus">
            <a:avLst/>
          </a:prstGeom>
          <a:solidFill>
            <a:schemeClr val="accent3">
              <a:lumMod val="40000"/>
              <a:lumOff val="60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8" name="Minus Sign 167">
            <a:extLst>
              <a:ext uri="{FF2B5EF4-FFF2-40B4-BE49-F238E27FC236}">
                <a16:creationId xmlns:a16="http://schemas.microsoft.com/office/drawing/2014/main" id="{713884AB-7012-4A65-8350-E829B9B77CD0}"/>
              </a:ext>
            </a:extLst>
          </p:cNvPr>
          <p:cNvSpPr/>
          <p:nvPr/>
        </p:nvSpPr>
        <p:spPr>
          <a:xfrm>
            <a:off x="3150806" y="5631662"/>
            <a:ext cx="5843884" cy="3005353"/>
          </a:xfrm>
          <a:prstGeom prst="mathMinus">
            <a:avLst/>
          </a:prstGeom>
          <a:solidFill>
            <a:schemeClr val="accent3">
              <a:lumMod val="40000"/>
              <a:lumOff val="60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0" name="Minus Sign 169">
            <a:extLst>
              <a:ext uri="{FF2B5EF4-FFF2-40B4-BE49-F238E27FC236}">
                <a16:creationId xmlns:a16="http://schemas.microsoft.com/office/drawing/2014/main" id="{35358EFE-E588-4935-94FD-330501B845F1}"/>
              </a:ext>
            </a:extLst>
          </p:cNvPr>
          <p:cNvSpPr/>
          <p:nvPr/>
        </p:nvSpPr>
        <p:spPr>
          <a:xfrm>
            <a:off x="3241434" y="13190385"/>
            <a:ext cx="5843884" cy="3085268"/>
          </a:xfrm>
          <a:prstGeom prst="mathMinus">
            <a:avLst/>
          </a:prstGeom>
          <a:solidFill>
            <a:schemeClr val="accent3">
              <a:lumMod val="40000"/>
              <a:lumOff val="60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71" name="Minus Sign 170">
            <a:extLst>
              <a:ext uri="{FF2B5EF4-FFF2-40B4-BE49-F238E27FC236}">
                <a16:creationId xmlns:a16="http://schemas.microsoft.com/office/drawing/2014/main" id="{2E608CC7-B75F-4A4D-A5DC-A204AC22A923}"/>
              </a:ext>
            </a:extLst>
          </p:cNvPr>
          <p:cNvSpPr/>
          <p:nvPr/>
        </p:nvSpPr>
        <p:spPr>
          <a:xfrm rot="5400000">
            <a:off x="3749215" y="7305750"/>
            <a:ext cx="4544357" cy="3005353"/>
          </a:xfrm>
          <a:prstGeom prst="mathMinus">
            <a:avLst/>
          </a:prstGeom>
          <a:solidFill>
            <a:schemeClr val="accent3">
              <a:lumMod val="40000"/>
              <a:lumOff val="60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5" name="Arrow: Up 44">
            <a:extLst>
              <a:ext uri="{FF2B5EF4-FFF2-40B4-BE49-F238E27FC236}">
                <a16:creationId xmlns:a16="http://schemas.microsoft.com/office/drawing/2014/main" id="{F11FEDEA-B742-413E-86C2-DCDFFE74B472}"/>
              </a:ext>
            </a:extLst>
          </p:cNvPr>
          <p:cNvSpPr/>
          <p:nvPr/>
        </p:nvSpPr>
        <p:spPr>
          <a:xfrm>
            <a:off x="5291683" y="872624"/>
            <a:ext cx="1629273" cy="1576426"/>
          </a:xfrm>
          <a:prstGeom prst="upArrow">
            <a:avLst/>
          </a:prstGeom>
          <a:solidFill>
            <a:schemeClr val="accent3">
              <a:lumMod val="40000"/>
              <a:lumOff val="60000"/>
            </a:schemeClr>
          </a:solidFill>
          <a:ln>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2" name="Arrow: Up 171">
            <a:extLst>
              <a:ext uri="{FF2B5EF4-FFF2-40B4-BE49-F238E27FC236}">
                <a16:creationId xmlns:a16="http://schemas.microsoft.com/office/drawing/2014/main" id="{74434EBA-3571-4384-820F-09B61B181925}"/>
              </a:ext>
            </a:extLst>
          </p:cNvPr>
          <p:cNvSpPr/>
          <p:nvPr/>
        </p:nvSpPr>
        <p:spPr>
          <a:xfrm rot="10800000">
            <a:off x="5633704" y="15014357"/>
            <a:ext cx="1437226" cy="1309868"/>
          </a:xfrm>
          <a:prstGeom prst="upArrow">
            <a:avLst/>
          </a:prstGeom>
          <a:solidFill>
            <a:schemeClr val="accent3">
              <a:lumMod val="40000"/>
              <a:lumOff val="60000"/>
            </a:schemeClr>
          </a:solidFill>
          <a:ln>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3" name="Picture 172">
            <a:extLst>
              <a:ext uri="{FF2B5EF4-FFF2-40B4-BE49-F238E27FC236}">
                <a16:creationId xmlns:a16="http://schemas.microsoft.com/office/drawing/2014/main" id="{5511E8BE-C75E-476F-ADF7-260560ADAFF7}"/>
              </a:ext>
            </a:extLst>
          </p:cNvPr>
          <p:cNvPicPr>
            <a:picLocks noChangeAspect="1"/>
          </p:cNvPicPr>
          <p:nvPr/>
        </p:nvPicPr>
        <p:blipFill>
          <a:blip r:embed="rId12" cstate="print">
            <a:extLst>
              <a:ext uri="{28A0092B-C50C-407E-A947-70E740481C1C}">
                <a14:useLocalDpi xmlns:a14="http://schemas.microsoft.com/office/drawing/2010/main" val="0"/>
              </a:ext>
              <a:ext uri="{837473B0-CC2E-450A-ABE3-18F120FF3D39}">
                <a1611:picAttrSrcUrl xmlns:a1611="http://schemas.microsoft.com/office/drawing/2016/11/main" r:id="rId13"/>
              </a:ext>
            </a:extLst>
          </a:blip>
          <a:stretch>
            <a:fillRect/>
          </a:stretch>
        </p:blipFill>
        <p:spPr>
          <a:xfrm>
            <a:off x="2594514" y="14130755"/>
            <a:ext cx="1186165" cy="1559954"/>
          </a:xfrm>
          <a:prstGeom prst="rect">
            <a:avLst/>
          </a:prstGeom>
          <a:solidFill>
            <a:srgbClr val="FFFFFF">
              <a:shade val="85000"/>
            </a:srgbClr>
          </a:solidFill>
          <a:ln w="88900" cap="sq">
            <a:solidFill>
              <a:srgbClr val="FFC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4" name="Rectangle 13">
            <a:extLst>
              <a:ext uri="{FF2B5EF4-FFF2-40B4-BE49-F238E27FC236}">
                <a16:creationId xmlns:a16="http://schemas.microsoft.com/office/drawing/2014/main" id="{DCF20FEA-5C04-4893-A4CF-474DD610DAE0}"/>
              </a:ext>
            </a:extLst>
          </p:cNvPr>
          <p:cNvSpPr/>
          <p:nvPr/>
        </p:nvSpPr>
        <p:spPr>
          <a:xfrm>
            <a:off x="2626623" y="15058571"/>
            <a:ext cx="1259165" cy="523220"/>
          </a:xfrm>
          <a:prstGeom prst="rect">
            <a:avLst/>
          </a:prstGeom>
        </p:spPr>
        <p:txBody>
          <a:bodyPr wrap="square">
            <a:spAutoFit/>
          </a:bodyPr>
          <a:lstStyle/>
          <a:p>
            <a:r>
              <a:rPr lang="en-US" sz="2800" b="1" dirty="0">
                <a:solidFill>
                  <a:srgbClr val="FFC000"/>
                </a:solidFill>
              </a:rPr>
              <a:t>3-4  A</a:t>
            </a:r>
            <a:endParaRPr lang="en-GB" sz="2800" b="1" dirty="0">
              <a:solidFill>
                <a:srgbClr val="FFC000"/>
              </a:solidFill>
            </a:endParaRPr>
          </a:p>
        </p:txBody>
      </p:sp>
      <p:sp>
        <p:nvSpPr>
          <p:cNvPr id="169" name="Minus Sign 168">
            <a:extLst>
              <a:ext uri="{FF2B5EF4-FFF2-40B4-BE49-F238E27FC236}">
                <a16:creationId xmlns:a16="http://schemas.microsoft.com/office/drawing/2014/main" id="{F9E8FE0B-8D6B-4D3B-98C2-E7E14D817CA8}"/>
              </a:ext>
            </a:extLst>
          </p:cNvPr>
          <p:cNvSpPr/>
          <p:nvPr/>
        </p:nvSpPr>
        <p:spPr>
          <a:xfrm>
            <a:off x="3194275" y="8889496"/>
            <a:ext cx="5843884" cy="3120563"/>
          </a:xfrm>
          <a:prstGeom prst="mathMinus">
            <a:avLst/>
          </a:prstGeom>
          <a:solidFill>
            <a:schemeClr val="accent3">
              <a:lumMod val="40000"/>
              <a:lumOff val="60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7" name="Picture 26">
            <a:extLst>
              <a:ext uri="{FF2B5EF4-FFF2-40B4-BE49-F238E27FC236}">
                <a16:creationId xmlns:a16="http://schemas.microsoft.com/office/drawing/2014/main" id="{609356EC-B2E1-464F-BA7D-48B284396E9A}"/>
              </a:ext>
            </a:extLst>
          </p:cNvPr>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3846508" y="15486397"/>
            <a:ext cx="904500" cy="685798"/>
          </a:xfrm>
          <a:prstGeom prst="rect">
            <a:avLst/>
          </a:prstGeom>
        </p:spPr>
      </p:pic>
      <p:pic>
        <p:nvPicPr>
          <p:cNvPr id="1030" name="Picture 6" descr="The Time-travelling Cat and the Egyptian Goddess : Jarman, Julia:  Amazon.co.uk: Books">
            <a:extLst>
              <a:ext uri="{FF2B5EF4-FFF2-40B4-BE49-F238E27FC236}">
                <a16:creationId xmlns:a16="http://schemas.microsoft.com/office/drawing/2014/main" id="{FD0D0405-BFF5-424B-B892-A70B8F18FA4C}"/>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5598414" y="14320558"/>
            <a:ext cx="650834" cy="999623"/>
          </a:xfrm>
          <a:prstGeom prst="rect">
            <a:avLst/>
          </a:prstGeom>
          <a:noFill/>
          <a:extLst>
            <a:ext uri="{909E8E84-426E-40DD-AFC4-6F175D3DCCD1}">
              <a14:hiddenFill xmlns:a14="http://schemas.microsoft.com/office/drawing/2010/main">
                <a:solidFill>
                  <a:srgbClr val="FFFFFF"/>
                </a:solidFill>
              </a14:hiddenFill>
            </a:ext>
          </a:extLst>
        </p:spPr>
      </p:pic>
      <p:sp>
        <p:nvSpPr>
          <p:cNvPr id="313" name="Rectangle 312"/>
          <p:cNvSpPr/>
          <p:nvPr/>
        </p:nvSpPr>
        <p:spPr>
          <a:xfrm>
            <a:off x="6673694" y="14365314"/>
            <a:ext cx="181036" cy="769441"/>
          </a:xfrm>
          <a:prstGeom prst="rect">
            <a:avLst/>
          </a:prstGeom>
          <a:solidFill>
            <a:schemeClr val="bg1">
              <a:lumMod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4" name="Rectangle 313"/>
          <p:cNvSpPr/>
          <p:nvPr/>
        </p:nvSpPr>
        <p:spPr>
          <a:xfrm rot="17589945">
            <a:off x="9079941" y="13456600"/>
            <a:ext cx="161128" cy="845045"/>
          </a:xfrm>
          <a:prstGeom prst="rect">
            <a:avLst/>
          </a:prstGeom>
          <a:solidFill>
            <a:schemeClr val="bg1">
              <a:lumMod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88" name="Picture 87">
            <a:extLst>
              <a:ext uri="{FF2B5EF4-FFF2-40B4-BE49-F238E27FC236}">
                <a16:creationId xmlns:a16="http://schemas.microsoft.com/office/drawing/2014/main" id="{832BB9B2-6CBD-4590-A6F1-8176094F430C}"/>
              </a:ext>
            </a:extLst>
          </p:cNvPr>
          <p:cNvPicPr>
            <a:picLocks noChangeAspect="1"/>
          </p:cNvPicPr>
          <p:nvPr/>
        </p:nvPicPr>
        <p:blipFill>
          <a:blip r:embed="rId16" cstate="print">
            <a:extLst>
              <a:ext uri="{28A0092B-C50C-407E-A947-70E740481C1C}">
                <a14:useLocalDpi xmlns:a14="http://schemas.microsoft.com/office/drawing/2010/main" val="0"/>
              </a:ext>
              <a:ext uri="{837473B0-CC2E-450A-ABE3-18F120FF3D39}">
                <a1611:picAttrSrcUrl xmlns:a1611="http://schemas.microsoft.com/office/drawing/2016/11/main" r:id="rId17"/>
              </a:ext>
            </a:extLst>
          </a:blip>
          <a:stretch>
            <a:fillRect/>
          </a:stretch>
        </p:blipFill>
        <p:spPr>
          <a:xfrm>
            <a:off x="8669618" y="14238815"/>
            <a:ext cx="881160" cy="884249"/>
          </a:xfrm>
          <a:prstGeom prst="rect">
            <a:avLst/>
          </a:prstGeom>
        </p:spPr>
      </p:pic>
      <p:pic>
        <p:nvPicPr>
          <p:cNvPr id="85" name="Picture 84">
            <a:extLst>
              <a:ext uri="{FF2B5EF4-FFF2-40B4-BE49-F238E27FC236}">
                <a16:creationId xmlns:a16="http://schemas.microsoft.com/office/drawing/2014/main" id="{9A6B301C-DBD8-401B-AD71-ED27D3765339}"/>
              </a:ext>
            </a:extLst>
          </p:cNvPr>
          <p:cNvPicPr>
            <a:picLocks noChangeAspect="1"/>
          </p:cNvPicPr>
          <p:nvPr/>
        </p:nvPicPr>
        <p:blipFill>
          <a:blip r:embed="rId18" cstate="print">
            <a:extLst>
              <a:ext uri="{28A0092B-C50C-407E-A947-70E740481C1C}">
                <a14:useLocalDpi xmlns:a14="http://schemas.microsoft.com/office/drawing/2010/main" val="0"/>
              </a:ext>
              <a:ext uri="{837473B0-CC2E-450A-ABE3-18F120FF3D39}">
                <a1611:picAttrSrcUrl xmlns:a1611="http://schemas.microsoft.com/office/drawing/2016/11/main" r:id="rId19"/>
              </a:ext>
            </a:extLst>
          </a:blip>
          <a:stretch>
            <a:fillRect/>
          </a:stretch>
        </p:blipFill>
        <p:spPr>
          <a:xfrm>
            <a:off x="9053061" y="14968447"/>
            <a:ext cx="679387" cy="911476"/>
          </a:xfrm>
          <a:prstGeom prst="rect">
            <a:avLst/>
          </a:prstGeom>
        </p:spPr>
      </p:pic>
      <p:pic>
        <p:nvPicPr>
          <p:cNvPr id="91" name="Picture 90">
            <a:extLst>
              <a:ext uri="{FF2B5EF4-FFF2-40B4-BE49-F238E27FC236}">
                <a16:creationId xmlns:a16="http://schemas.microsoft.com/office/drawing/2014/main" id="{C81B6D64-E3F2-45EE-8AF1-6B153E34A083}"/>
              </a:ext>
            </a:extLst>
          </p:cNvPr>
          <p:cNvPicPr>
            <a:picLocks noChangeAspect="1"/>
          </p:cNvPicPr>
          <p:nvPr/>
        </p:nvPicPr>
        <p:blipFill>
          <a:blip r:embed="rId20" cstate="print">
            <a:extLst>
              <a:ext uri="{28A0092B-C50C-407E-A947-70E740481C1C}">
                <a14:useLocalDpi xmlns:a14="http://schemas.microsoft.com/office/drawing/2010/main" val="0"/>
              </a:ext>
              <a:ext uri="{837473B0-CC2E-450A-ABE3-18F120FF3D39}">
                <a1611:picAttrSrcUrl xmlns:a1611="http://schemas.microsoft.com/office/drawing/2016/11/main" r:id="rId21"/>
              </a:ext>
            </a:extLst>
          </a:blip>
          <a:stretch>
            <a:fillRect/>
          </a:stretch>
        </p:blipFill>
        <p:spPr>
          <a:xfrm>
            <a:off x="7620741" y="15372019"/>
            <a:ext cx="789277" cy="970355"/>
          </a:xfrm>
          <a:prstGeom prst="rect">
            <a:avLst/>
          </a:prstGeom>
        </p:spPr>
      </p:pic>
      <p:pic>
        <p:nvPicPr>
          <p:cNvPr id="38" name="Picture 37">
            <a:extLst>
              <a:ext uri="{FF2B5EF4-FFF2-40B4-BE49-F238E27FC236}">
                <a16:creationId xmlns:a16="http://schemas.microsoft.com/office/drawing/2014/main" id="{B7257210-0CB5-4095-A93D-AFCF197BFA6B}"/>
              </a:ext>
            </a:extLst>
          </p:cNvPr>
          <p:cNvPicPr>
            <a:picLocks noChangeAspect="1"/>
          </p:cNvPicPr>
          <p:nvPr/>
        </p:nvPicPr>
        <p:blipFill>
          <a:blip r:embed="rId22" cstate="print">
            <a:extLst>
              <a:ext uri="{28A0092B-C50C-407E-A947-70E740481C1C}">
                <a14:useLocalDpi xmlns:a14="http://schemas.microsoft.com/office/drawing/2010/main" val="0"/>
              </a:ext>
              <a:ext uri="{837473B0-CC2E-450A-ABE3-18F120FF3D39}">
                <a1611:picAttrSrcUrl xmlns:a1611="http://schemas.microsoft.com/office/drawing/2016/11/main" r:id="rId23"/>
              </a:ext>
            </a:extLst>
          </a:blip>
          <a:stretch>
            <a:fillRect/>
          </a:stretch>
        </p:blipFill>
        <p:spPr>
          <a:xfrm>
            <a:off x="4799506" y="15428761"/>
            <a:ext cx="871309" cy="700533"/>
          </a:xfrm>
          <a:prstGeom prst="rect">
            <a:avLst/>
          </a:prstGeom>
        </p:spPr>
      </p:pic>
      <p:sp>
        <p:nvSpPr>
          <p:cNvPr id="318" name="Rectangle 317"/>
          <p:cNvSpPr/>
          <p:nvPr/>
        </p:nvSpPr>
        <p:spPr>
          <a:xfrm rot="3031531">
            <a:off x="9021167" y="10745089"/>
            <a:ext cx="211697" cy="834473"/>
          </a:xfrm>
          <a:prstGeom prst="rect">
            <a:avLst/>
          </a:prstGeom>
          <a:solidFill>
            <a:schemeClr val="bg1">
              <a:lumMod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6" name="Picture 95">
            <a:extLst>
              <a:ext uri="{FF2B5EF4-FFF2-40B4-BE49-F238E27FC236}">
                <a16:creationId xmlns:a16="http://schemas.microsoft.com/office/drawing/2014/main" id="{A84B6CFF-112B-412C-B4D6-79ABEE206A69}"/>
              </a:ext>
            </a:extLst>
          </p:cNvPr>
          <p:cNvPicPr>
            <a:picLocks noChangeAspect="1"/>
          </p:cNvPicPr>
          <p:nvPr/>
        </p:nvPicPr>
        <p:blipFill>
          <a:blip r:embed="rId24" cstate="print">
            <a:extLst>
              <a:ext uri="{28A0092B-C50C-407E-A947-70E740481C1C}">
                <a14:useLocalDpi xmlns:a14="http://schemas.microsoft.com/office/drawing/2010/main" val="0"/>
              </a:ext>
              <a:ext uri="{837473B0-CC2E-450A-ABE3-18F120FF3D39}">
                <a1611:picAttrSrcUrl xmlns:a1611="http://schemas.microsoft.com/office/drawing/2016/11/main" r:id="rId25"/>
              </a:ext>
            </a:extLst>
          </a:blip>
          <a:stretch>
            <a:fillRect/>
          </a:stretch>
        </p:blipFill>
        <p:spPr>
          <a:xfrm>
            <a:off x="9287587" y="11155621"/>
            <a:ext cx="727258" cy="872711"/>
          </a:xfrm>
          <a:prstGeom prst="rect">
            <a:avLst/>
          </a:prstGeom>
        </p:spPr>
      </p:pic>
      <p:pic>
        <p:nvPicPr>
          <p:cNvPr id="197" name="Picture 196">
            <a:extLst>
              <a:ext uri="{FF2B5EF4-FFF2-40B4-BE49-F238E27FC236}">
                <a16:creationId xmlns:a16="http://schemas.microsoft.com/office/drawing/2014/main" id="{B23C4B4E-6B67-438E-8176-12218BA4E739}"/>
              </a:ext>
            </a:extLst>
          </p:cNvPr>
          <p:cNvPicPr>
            <a:picLocks noChangeAspect="1"/>
          </p:cNvPicPr>
          <p:nvPr/>
        </p:nvPicPr>
        <p:blipFill>
          <a:blip r:embed="rId26" cstate="print">
            <a:extLst>
              <a:ext uri="{28A0092B-C50C-407E-A947-70E740481C1C}">
                <a14:useLocalDpi xmlns:a14="http://schemas.microsoft.com/office/drawing/2010/main" val="0"/>
              </a:ext>
              <a:ext uri="{837473B0-CC2E-450A-ABE3-18F120FF3D39}">
                <a1611:picAttrSrcUrl xmlns:a1611="http://schemas.microsoft.com/office/drawing/2016/11/main" r:id="rId13"/>
              </a:ext>
            </a:extLst>
          </a:blip>
          <a:stretch>
            <a:fillRect/>
          </a:stretch>
        </p:blipFill>
        <p:spPr>
          <a:xfrm>
            <a:off x="8493810" y="9217516"/>
            <a:ext cx="1109851" cy="1534469"/>
          </a:xfrm>
          <a:prstGeom prst="rect">
            <a:avLst/>
          </a:prstGeom>
          <a:solidFill>
            <a:srgbClr val="FFFFFF">
              <a:shade val="85000"/>
            </a:srgbClr>
          </a:solidFill>
          <a:ln w="88900" cap="sq">
            <a:solidFill>
              <a:srgbClr val="FFC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pic>
        <p:nvPicPr>
          <p:cNvPr id="98" name="Picture 97">
            <a:extLst>
              <a:ext uri="{FF2B5EF4-FFF2-40B4-BE49-F238E27FC236}">
                <a16:creationId xmlns:a16="http://schemas.microsoft.com/office/drawing/2014/main" id="{44ECE238-1121-4A4C-A4F1-297ADCD2324F}"/>
              </a:ext>
            </a:extLst>
          </p:cNvPr>
          <p:cNvPicPr>
            <a:picLocks noChangeAspect="1"/>
          </p:cNvPicPr>
          <p:nvPr/>
        </p:nvPicPr>
        <p:blipFill>
          <a:blip r:embed="rId27"/>
          <a:stretch>
            <a:fillRect/>
          </a:stretch>
        </p:blipFill>
        <p:spPr>
          <a:xfrm>
            <a:off x="8858830" y="11905368"/>
            <a:ext cx="822788" cy="831887"/>
          </a:xfrm>
          <a:prstGeom prst="rect">
            <a:avLst/>
          </a:prstGeom>
        </p:spPr>
      </p:pic>
      <p:sp>
        <p:nvSpPr>
          <p:cNvPr id="12" name="TextBox 11">
            <a:extLst>
              <a:ext uri="{FF2B5EF4-FFF2-40B4-BE49-F238E27FC236}">
                <a16:creationId xmlns:a16="http://schemas.microsoft.com/office/drawing/2014/main" id="{B0502FDF-A3B0-4233-8FA0-AA0E39FB484E}"/>
              </a:ext>
            </a:extLst>
          </p:cNvPr>
          <p:cNvSpPr txBox="1"/>
          <p:nvPr/>
        </p:nvSpPr>
        <p:spPr>
          <a:xfrm>
            <a:off x="8575136" y="10191340"/>
            <a:ext cx="940782" cy="523220"/>
          </a:xfrm>
          <a:prstGeom prst="rect">
            <a:avLst/>
          </a:prstGeom>
          <a:noFill/>
        </p:spPr>
        <p:txBody>
          <a:bodyPr wrap="square" rtlCol="0">
            <a:spAutoFit/>
          </a:bodyPr>
          <a:lstStyle/>
          <a:p>
            <a:r>
              <a:rPr lang="en-US" sz="2800" b="1" dirty="0">
                <a:solidFill>
                  <a:srgbClr val="FFC000"/>
                </a:solidFill>
              </a:rPr>
              <a:t>3-4 B</a:t>
            </a:r>
            <a:endParaRPr lang="en-GB" sz="2800" b="1" dirty="0">
              <a:solidFill>
                <a:srgbClr val="FFC000"/>
              </a:solidFill>
            </a:endParaRPr>
          </a:p>
        </p:txBody>
      </p:sp>
      <p:sp>
        <p:nvSpPr>
          <p:cNvPr id="296" name="Rectangle 295">
            <a:extLst>
              <a:ext uri="{FF2B5EF4-FFF2-40B4-BE49-F238E27FC236}">
                <a16:creationId xmlns:a16="http://schemas.microsoft.com/office/drawing/2014/main" id="{605E06F3-0A36-4F5E-9FE8-ED23032678C3}"/>
              </a:ext>
            </a:extLst>
          </p:cNvPr>
          <p:cNvSpPr/>
          <p:nvPr/>
        </p:nvSpPr>
        <p:spPr>
          <a:xfrm flipH="1">
            <a:off x="5557819" y="10080694"/>
            <a:ext cx="153542" cy="734674"/>
          </a:xfrm>
          <a:prstGeom prst="rect">
            <a:avLst/>
          </a:prstGeom>
          <a:solidFill>
            <a:schemeClr val="bg1">
              <a:lumMod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9" name="Picture 98">
            <a:extLst>
              <a:ext uri="{FF2B5EF4-FFF2-40B4-BE49-F238E27FC236}">
                <a16:creationId xmlns:a16="http://schemas.microsoft.com/office/drawing/2014/main" id="{566F8B58-AFCF-48EA-B362-35453760C59F}"/>
              </a:ext>
            </a:extLst>
          </p:cNvPr>
          <p:cNvPicPr>
            <a:picLocks noChangeAspect="1"/>
          </p:cNvPicPr>
          <p:nvPr/>
        </p:nvPicPr>
        <p:blipFill>
          <a:blip r:embed="rId28"/>
          <a:stretch>
            <a:fillRect/>
          </a:stretch>
        </p:blipFill>
        <p:spPr>
          <a:xfrm>
            <a:off x="7355828" y="9964651"/>
            <a:ext cx="912325" cy="912325"/>
          </a:xfrm>
          <a:prstGeom prst="rect">
            <a:avLst/>
          </a:prstGeom>
        </p:spPr>
      </p:pic>
      <p:pic>
        <p:nvPicPr>
          <p:cNvPr id="100" name="Picture 99">
            <a:extLst>
              <a:ext uri="{FF2B5EF4-FFF2-40B4-BE49-F238E27FC236}">
                <a16:creationId xmlns:a16="http://schemas.microsoft.com/office/drawing/2014/main" id="{21E940A4-E293-461E-910D-0FE06A8DAF01}"/>
              </a:ext>
            </a:extLst>
          </p:cNvPr>
          <p:cNvPicPr>
            <a:picLocks noChangeAspect="1"/>
          </p:cNvPicPr>
          <p:nvPr/>
        </p:nvPicPr>
        <p:blipFill>
          <a:blip r:embed="rId29"/>
          <a:stretch>
            <a:fillRect/>
          </a:stretch>
        </p:blipFill>
        <p:spPr>
          <a:xfrm>
            <a:off x="7032370" y="9268925"/>
            <a:ext cx="700611" cy="890727"/>
          </a:xfrm>
          <a:prstGeom prst="rect">
            <a:avLst/>
          </a:prstGeom>
        </p:spPr>
      </p:pic>
      <p:sp>
        <p:nvSpPr>
          <p:cNvPr id="165" name="Rectangle 164">
            <a:extLst>
              <a:ext uri="{FF2B5EF4-FFF2-40B4-BE49-F238E27FC236}">
                <a16:creationId xmlns:a16="http://schemas.microsoft.com/office/drawing/2014/main" id="{EEC8DEA7-7284-4934-8361-AF37D1C1CDD2}"/>
              </a:ext>
            </a:extLst>
          </p:cNvPr>
          <p:cNvSpPr/>
          <p:nvPr/>
        </p:nvSpPr>
        <p:spPr>
          <a:xfrm rot="4599776">
            <a:off x="3023385" y="13519162"/>
            <a:ext cx="199462" cy="746503"/>
          </a:xfrm>
          <a:prstGeom prst="rect">
            <a:avLst/>
          </a:prstGeom>
          <a:solidFill>
            <a:schemeClr val="bg1">
              <a:lumMod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50" name="Picture 49">
            <a:extLst>
              <a:ext uri="{FF2B5EF4-FFF2-40B4-BE49-F238E27FC236}">
                <a16:creationId xmlns:a16="http://schemas.microsoft.com/office/drawing/2014/main" id="{322D6F89-58D7-4F3F-9D85-4A45151E96C1}"/>
              </a:ext>
            </a:extLst>
          </p:cNvPr>
          <p:cNvPicPr>
            <a:picLocks noChangeAspect="1"/>
          </p:cNvPicPr>
          <p:nvPr/>
        </p:nvPicPr>
        <p:blipFill>
          <a:blip r:embed="rId30" cstate="print">
            <a:extLst>
              <a:ext uri="{28A0092B-C50C-407E-A947-70E740481C1C}">
                <a14:useLocalDpi xmlns:a14="http://schemas.microsoft.com/office/drawing/2010/main" val="0"/>
              </a:ext>
            </a:extLst>
          </a:blip>
          <a:stretch>
            <a:fillRect/>
          </a:stretch>
        </p:blipFill>
        <p:spPr>
          <a:xfrm>
            <a:off x="2313762" y="11558250"/>
            <a:ext cx="942443" cy="913508"/>
          </a:xfrm>
          <a:prstGeom prst="rect">
            <a:avLst/>
          </a:prstGeom>
        </p:spPr>
      </p:pic>
      <p:pic>
        <p:nvPicPr>
          <p:cNvPr id="47" name="Picture 46">
            <a:extLst>
              <a:ext uri="{FF2B5EF4-FFF2-40B4-BE49-F238E27FC236}">
                <a16:creationId xmlns:a16="http://schemas.microsoft.com/office/drawing/2014/main" id="{D0FD7EF0-F124-4A5D-8E23-A70DDB513CE2}"/>
              </a:ext>
            </a:extLst>
          </p:cNvPr>
          <p:cNvPicPr>
            <a:picLocks noChangeAspect="1"/>
          </p:cNvPicPr>
          <p:nvPr/>
        </p:nvPicPr>
        <p:blipFill>
          <a:blip r:embed="rId31" cstate="print">
            <a:extLst>
              <a:ext uri="{28A0092B-C50C-407E-A947-70E740481C1C}">
                <a14:useLocalDpi xmlns:a14="http://schemas.microsoft.com/office/drawing/2010/main" val="0"/>
              </a:ext>
            </a:extLst>
          </a:blip>
          <a:stretch>
            <a:fillRect/>
          </a:stretch>
        </p:blipFill>
        <p:spPr>
          <a:xfrm>
            <a:off x="2337604" y="10924103"/>
            <a:ext cx="1063828" cy="594992"/>
          </a:xfrm>
          <a:prstGeom prst="rect">
            <a:avLst/>
          </a:prstGeom>
        </p:spPr>
      </p:pic>
      <p:sp>
        <p:nvSpPr>
          <p:cNvPr id="315" name="Rectangle 314"/>
          <p:cNvSpPr/>
          <p:nvPr/>
        </p:nvSpPr>
        <p:spPr>
          <a:xfrm rot="18585575">
            <a:off x="3276054" y="10431159"/>
            <a:ext cx="212642" cy="776439"/>
          </a:xfrm>
          <a:prstGeom prst="rect">
            <a:avLst/>
          </a:prstGeom>
          <a:solidFill>
            <a:schemeClr val="bg1">
              <a:lumMod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75" name="Picture 74">
            <a:extLst>
              <a:ext uri="{FF2B5EF4-FFF2-40B4-BE49-F238E27FC236}">
                <a16:creationId xmlns:a16="http://schemas.microsoft.com/office/drawing/2014/main" id="{59004AE1-9E12-4343-8C6F-8C7BEAD92556}"/>
              </a:ext>
            </a:extLst>
          </p:cNvPr>
          <p:cNvPicPr>
            <a:picLocks noChangeAspect="1"/>
          </p:cNvPicPr>
          <p:nvPr/>
        </p:nvPicPr>
        <p:blipFill>
          <a:blip r:embed="rId32"/>
          <a:stretch>
            <a:fillRect/>
          </a:stretch>
        </p:blipFill>
        <p:spPr>
          <a:xfrm>
            <a:off x="3227571" y="9186337"/>
            <a:ext cx="959924" cy="961848"/>
          </a:xfrm>
          <a:prstGeom prst="rect">
            <a:avLst/>
          </a:prstGeom>
        </p:spPr>
      </p:pic>
      <p:pic>
        <p:nvPicPr>
          <p:cNvPr id="74" name="Picture 73">
            <a:extLst>
              <a:ext uri="{FF2B5EF4-FFF2-40B4-BE49-F238E27FC236}">
                <a16:creationId xmlns:a16="http://schemas.microsoft.com/office/drawing/2014/main" id="{935F75FC-8988-402F-878B-529191C1B6D7}"/>
              </a:ext>
            </a:extLst>
          </p:cNvPr>
          <p:cNvPicPr>
            <a:picLocks noChangeAspect="1"/>
          </p:cNvPicPr>
          <p:nvPr/>
        </p:nvPicPr>
        <p:blipFill>
          <a:blip r:embed="rId33"/>
          <a:stretch>
            <a:fillRect/>
          </a:stretch>
        </p:blipFill>
        <p:spPr>
          <a:xfrm>
            <a:off x="4825918" y="9485523"/>
            <a:ext cx="697090" cy="1082085"/>
          </a:xfrm>
          <a:prstGeom prst="rect">
            <a:avLst/>
          </a:prstGeom>
        </p:spPr>
      </p:pic>
      <p:sp>
        <p:nvSpPr>
          <p:cNvPr id="319" name="Rectangle 318"/>
          <p:cNvSpPr/>
          <p:nvPr/>
        </p:nvSpPr>
        <p:spPr>
          <a:xfrm>
            <a:off x="6345719" y="6799067"/>
            <a:ext cx="192782" cy="736663"/>
          </a:xfrm>
          <a:prstGeom prst="rect">
            <a:avLst/>
          </a:prstGeom>
          <a:solidFill>
            <a:schemeClr val="bg1">
              <a:lumMod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2" name="Picture 101">
            <a:extLst>
              <a:ext uri="{FF2B5EF4-FFF2-40B4-BE49-F238E27FC236}">
                <a16:creationId xmlns:a16="http://schemas.microsoft.com/office/drawing/2014/main" id="{BBB85675-DAC3-4A35-B460-800C0B5A8374}"/>
              </a:ext>
            </a:extLst>
          </p:cNvPr>
          <p:cNvPicPr>
            <a:picLocks noChangeAspect="1"/>
          </p:cNvPicPr>
          <p:nvPr/>
        </p:nvPicPr>
        <p:blipFill>
          <a:blip r:embed="rId34"/>
          <a:stretch>
            <a:fillRect/>
          </a:stretch>
        </p:blipFill>
        <p:spPr>
          <a:xfrm>
            <a:off x="4368688" y="7743481"/>
            <a:ext cx="834156" cy="1276259"/>
          </a:xfrm>
          <a:prstGeom prst="rect">
            <a:avLst/>
          </a:prstGeom>
        </p:spPr>
      </p:pic>
      <p:pic>
        <p:nvPicPr>
          <p:cNvPr id="101" name="Picture 100">
            <a:extLst>
              <a:ext uri="{FF2B5EF4-FFF2-40B4-BE49-F238E27FC236}">
                <a16:creationId xmlns:a16="http://schemas.microsoft.com/office/drawing/2014/main" id="{A0F2F0CE-24CF-4092-B5B4-2DC11663BDD1}"/>
              </a:ext>
            </a:extLst>
          </p:cNvPr>
          <p:cNvPicPr>
            <a:picLocks noChangeAspect="1"/>
          </p:cNvPicPr>
          <p:nvPr/>
        </p:nvPicPr>
        <p:blipFill>
          <a:blip r:embed="rId35"/>
          <a:stretch>
            <a:fillRect/>
          </a:stretch>
        </p:blipFill>
        <p:spPr>
          <a:xfrm>
            <a:off x="5291683" y="7755563"/>
            <a:ext cx="822158" cy="1259758"/>
          </a:xfrm>
          <a:prstGeom prst="rect">
            <a:avLst/>
          </a:prstGeom>
        </p:spPr>
      </p:pic>
      <p:pic>
        <p:nvPicPr>
          <p:cNvPr id="191" name="Picture 190" descr="See the source image">
            <a:extLst>
              <a:ext uri="{FF2B5EF4-FFF2-40B4-BE49-F238E27FC236}">
                <a16:creationId xmlns:a16="http://schemas.microsoft.com/office/drawing/2014/main" id="{21A123C3-5BC6-4E78-9F33-43ECF91F89B5}"/>
              </a:ext>
            </a:extLst>
          </p:cNvPr>
          <p:cNvPicPr/>
          <p:nvPr/>
        </p:nvPicPr>
        <p:blipFill>
          <a:blip r:embed="rId36" cstate="print">
            <a:extLst>
              <a:ext uri="{28A0092B-C50C-407E-A947-70E740481C1C}">
                <a14:useLocalDpi xmlns:a14="http://schemas.microsoft.com/office/drawing/2010/main" val="0"/>
              </a:ext>
            </a:extLst>
          </a:blip>
          <a:srcRect/>
          <a:stretch>
            <a:fillRect/>
          </a:stretch>
        </p:blipFill>
        <p:spPr bwMode="auto">
          <a:xfrm>
            <a:off x="2315615" y="6502699"/>
            <a:ext cx="1748723" cy="1681196"/>
          </a:xfrm>
          <a:prstGeom prst="rect">
            <a:avLst/>
          </a:prstGeom>
          <a:solidFill>
            <a:srgbClr val="FFFF00"/>
          </a:solidFill>
          <a:ln w="88900" cap="sq">
            <a:solidFill>
              <a:srgbClr val="FFC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1" name="TextBox 10">
            <a:extLst>
              <a:ext uri="{FF2B5EF4-FFF2-40B4-BE49-F238E27FC236}">
                <a16:creationId xmlns:a16="http://schemas.microsoft.com/office/drawing/2014/main" id="{22F54634-0679-434B-B731-E199F2C7EEDF}"/>
              </a:ext>
            </a:extLst>
          </p:cNvPr>
          <p:cNvSpPr txBox="1"/>
          <p:nvPr/>
        </p:nvSpPr>
        <p:spPr>
          <a:xfrm rot="10800000" flipH="1" flipV="1">
            <a:off x="2649258" y="7231783"/>
            <a:ext cx="1113653" cy="523220"/>
          </a:xfrm>
          <a:prstGeom prst="rect">
            <a:avLst/>
          </a:prstGeom>
          <a:noFill/>
        </p:spPr>
        <p:txBody>
          <a:bodyPr wrap="square" rtlCol="0">
            <a:spAutoFit/>
          </a:bodyPr>
          <a:lstStyle/>
          <a:p>
            <a:r>
              <a:rPr lang="en-US" sz="2800" b="1" dirty="0">
                <a:solidFill>
                  <a:srgbClr val="FFC000"/>
                </a:solidFill>
              </a:rPr>
              <a:t>5-6 A</a:t>
            </a:r>
            <a:endParaRPr lang="en-GB" sz="2800" b="1" dirty="0">
              <a:solidFill>
                <a:srgbClr val="FFC000"/>
              </a:solidFill>
            </a:endParaRPr>
          </a:p>
        </p:txBody>
      </p:sp>
      <p:pic>
        <p:nvPicPr>
          <p:cNvPr id="1034" name="Picture 10" descr="Holes: Amazon.co.uk: Sachar, Louis: 8601404204470: Books">
            <a:extLst>
              <a:ext uri="{FF2B5EF4-FFF2-40B4-BE49-F238E27FC236}">
                <a16:creationId xmlns:a16="http://schemas.microsoft.com/office/drawing/2014/main" id="{55CA522E-3669-40CA-A562-E8F4530F8872}"/>
              </a:ext>
            </a:extLst>
          </p:cNvPr>
          <p:cNvPicPr>
            <a:picLocks noChangeAspect="1" noChangeArrowheads="1"/>
          </p:cNvPicPr>
          <p:nvPr/>
        </p:nvPicPr>
        <p:blipFill>
          <a:blip r:embed="rId37" cstate="print">
            <a:extLst>
              <a:ext uri="{28A0092B-C50C-407E-A947-70E740481C1C}">
                <a14:useLocalDpi xmlns:a14="http://schemas.microsoft.com/office/drawing/2010/main" val="0"/>
              </a:ext>
            </a:extLst>
          </a:blip>
          <a:srcRect/>
          <a:stretch>
            <a:fillRect/>
          </a:stretch>
        </p:blipFill>
        <p:spPr bwMode="auto">
          <a:xfrm>
            <a:off x="8338089" y="6972927"/>
            <a:ext cx="936515" cy="1502657"/>
          </a:xfrm>
          <a:prstGeom prst="rect">
            <a:avLst/>
          </a:prstGeom>
          <a:noFill/>
          <a:extLst>
            <a:ext uri="{909E8E84-426E-40DD-AFC4-6F175D3DCCD1}">
              <a14:hiddenFill xmlns:a14="http://schemas.microsoft.com/office/drawing/2010/main">
                <a:solidFill>
                  <a:srgbClr val="FFFFFF"/>
                </a:solidFill>
              </a14:hiddenFill>
            </a:ext>
          </a:extLst>
        </p:spPr>
      </p:pic>
      <p:sp>
        <p:nvSpPr>
          <p:cNvPr id="320" name="Rectangle 319"/>
          <p:cNvSpPr/>
          <p:nvPr/>
        </p:nvSpPr>
        <p:spPr>
          <a:xfrm rot="18744534">
            <a:off x="8805049" y="6356371"/>
            <a:ext cx="159716" cy="777934"/>
          </a:xfrm>
          <a:prstGeom prst="rect">
            <a:avLst/>
          </a:prstGeom>
          <a:solidFill>
            <a:schemeClr val="bg1">
              <a:lumMod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36" name="Picture 12" descr="The 1,000-year-old Boy by Ross Welford">
            <a:extLst>
              <a:ext uri="{FF2B5EF4-FFF2-40B4-BE49-F238E27FC236}">
                <a16:creationId xmlns:a16="http://schemas.microsoft.com/office/drawing/2014/main" id="{BA4FAF60-C5FA-49F1-AF45-35BB31BD84E6}"/>
              </a:ext>
            </a:extLst>
          </p:cNvPr>
          <p:cNvPicPr>
            <a:picLocks noChangeAspect="1" noChangeArrowheads="1"/>
          </p:cNvPicPr>
          <p:nvPr/>
        </p:nvPicPr>
        <p:blipFill>
          <a:blip r:embed="rId38" cstate="print">
            <a:extLst>
              <a:ext uri="{28A0092B-C50C-407E-A947-70E740481C1C}">
                <a14:useLocalDpi xmlns:a14="http://schemas.microsoft.com/office/drawing/2010/main" val="0"/>
              </a:ext>
            </a:extLst>
          </a:blip>
          <a:srcRect/>
          <a:stretch>
            <a:fillRect/>
          </a:stretch>
        </p:blipFill>
        <p:spPr bwMode="auto">
          <a:xfrm>
            <a:off x="8958301" y="4226079"/>
            <a:ext cx="675385" cy="1037332"/>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Hidden Figures | Children's Books | Book Shop | RMG Shop – Royal Museums  Greenwich Shop">
            <a:extLst>
              <a:ext uri="{FF2B5EF4-FFF2-40B4-BE49-F238E27FC236}">
                <a16:creationId xmlns:a16="http://schemas.microsoft.com/office/drawing/2014/main" id="{A0D4AAD5-042A-4E3A-A5F7-2E3360352FE9}"/>
              </a:ext>
            </a:extLst>
          </p:cNvPr>
          <p:cNvPicPr>
            <a:picLocks noChangeAspect="1" noChangeArrowheads="1"/>
          </p:cNvPicPr>
          <p:nvPr/>
        </p:nvPicPr>
        <p:blipFill>
          <a:blip r:embed="rId39" cstate="print">
            <a:extLst>
              <a:ext uri="{28A0092B-C50C-407E-A947-70E740481C1C}">
                <a14:useLocalDpi xmlns:a14="http://schemas.microsoft.com/office/drawing/2010/main" val="0"/>
              </a:ext>
            </a:extLst>
          </a:blip>
          <a:srcRect/>
          <a:stretch>
            <a:fillRect/>
          </a:stretch>
        </p:blipFill>
        <p:spPr bwMode="auto">
          <a:xfrm>
            <a:off x="8945327" y="3137119"/>
            <a:ext cx="933490" cy="933490"/>
          </a:xfrm>
          <a:prstGeom prst="rect">
            <a:avLst/>
          </a:prstGeom>
          <a:noFill/>
          <a:extLst>
            <a:ext uri="{909E8E84-426E-40DD-AFC4-6F175D3DCCD1}">
              <a14:hiddenFill xmlns:a14="http://schemas.microsoft.com/office/drawing/2010/main">
                <a:solidFill>
                  <a:srgbClr val="FFFFFF"/>
                </a:solidFill>
              </a14:hiddenFill>
            </a:ext>
          </a:extLst>
        </p:spPr>
      </p:pic>
      <p:sp>
        <p:nvSpPr>
          <p:cNvPr id="333" name="Rectangle 332">
            <a:extLst>
              <a:ext uri="{FF2B5EF4-FFF2-40B4-BE49-F238E27FC236}">
                <a16:creationId xmlns:a16="http://schemas.microsoft.com/office/drawing/2014/main" id="{80BBE080-845B-46F3-B082-B111556C4C64}"/>
              </a:ext>
            </a:extLst>
          </p:cNvPr>
          <p:cNvSpPr/>
          <p:nvPr/>
        </p:nvSpPr>
        <p:spPr>
          <a:xfrm rot="3466936">
            <a:off x="8779233" y="2845316"/>
            <a:ext cx="137965" cy="751449"/>
          </a:xfrm>
          <a:prstGeom prst="rect">
            <a:avLst/>
          </a:prstGeom>
          <a:solidFill>
            <a:schemeClr val="bg1">
              <a:lumMod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89" name="Picture 188" descr="See the source image">
            <a:extLst>
              <a:ext uri="{FF2B5EF4-FFF2-40B4-BE49-F238E27FC236}">
                <a16:creationId xmlns:a16="http://schemas.microsoft.com/office/drawing/2014/main" id="{7D16EB7E-9BF9-4C5C-A297-931C3AD0905A}"/>
              </a:ext>
            </a:extLst>
          </p:cNvPr>
          <p:cNvPicPr/>
          <p:nvPr/>
        </p:nvPicPr>
        <p:blipFill>
          <a:blip r:embed="rId40" cstate="print">
            <a:extLst>
              <a:ext uri="{28A0092B-C50C-407E-A947-70E740481C1C}">
                <a14:useLocalDpi xmlns:a14="http://schemas.microsoft.com/office/drawing/2010/main" val="0"/>
              </a:ext>
            </a:extLst>
          </a:blip>
          <a:srcRect/>
          <a:stretch>
            <a:fillRect/>
          </a:stretch>
        </p:blipFill>
        <p:spPr bwMode="auto">
          <a:xfrm>
            <a:off x="8196777" y="1297926"/>
            <a:ext cx="1737360" cy="1737360"/>
          </a:xfrm>
          <a:prstGeom prst="rect">
            <a:avLst/>
          </a:prstGeom>
          <a:solidFill>
            <a:srgbClr val="FFFFFF">
              <a:shade val="85000"/>
            </a:srgbClr>
          </a:solidFill>
          <a:ln w="88900" cap="sq">
            <a:solidFill>
              <a:srgbClr val="FFC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9" name="TextBox 8">
            <a:extLst>
              <a:ext uri="{FF2B5EF4-FFF2-40B4-BE49-F238E27FC236}">
                <a16:creationId xmlns:a16="http://schemas.microsoft.com/office/drawing/2014/main" id="{98B49870-28CF-46FC-BA09-D4B52CA8D8AB}"/>
              </a:ext>
            </a:extLst>
          </p:cNvPr>
          <p:cNvSpPr txBox="1"/>
          <p:nvPr/>
        </p:nvSpPr>
        <p:spPr>
          <a:xfrm>
            <a:off x="8653826" y="2112553"/>
            <a:ext cx="996731" cy="523220"/>
          </a:xfrm>
          <a:prstGeom prst="rect">
            <a:avLst/>
          </a:prstGeom>
          <a:noFill/>
        </p:spPr>
        <p:txBody>
          <a:bodyPr wrap="square" rtlCol="0">
            <a:spAutoFit/>
          </a:bodyPr>
          <a:lstStyle/>
          <a:p>
            <a:r>
              <a:rPr lang="en-US" sz="2800" b="1" dirty="0">
                <a:solidFill>
                  <a:srgbClr val="FFC000"/>
                </a:solidFill>
              </a:rPr>
              <a:t>5-6 B</a:t>
            </a:r>
            <a:endParaRPr lang="en-GB" sz="2800" b="1" dirty="0">
              <a:solidFill>
                <a:srgbClr val="FFC000"/>
              </a:solidFill>
            </a:endParaRPr>
          </a:p>
        </p:txBody>
      </p:sp>
      <p:pic>
        <p:nvPicPr>
          <p:cNvPr id="103" name="Picture 102">
            <a:extLst>
              <a:ext uri="{FF2B5EF4-FFF2-40B4-BE49-F238E27FC236}">
                <a16:creationId xmlns:a16="http://schemas.microsoft.com/office/drawing/2014/main" id="{EF405EC1-2229-45AF-B81E-2132F6089D44}"/>
              </a:ext>
            </a:extLst>
          </p:cNvPr>
          <p:cNvPicPr>
            <a:picLocks noChangeAspect="1"/>
          </p:cNvPicPr>
          <p:nvPr/>
        </p:nvPicPr>
        <p:blipFill>
          <a:blip r:embed="rId41"/>
          <a:stretch>
            <a:fillRect/>
          </a:stretch>
        </p:blipFill>
        <p:spPr>
          <a:xfrm>
            <a:off x="2349478" y="3036640"/>
            <a:ext cx="835844" cy="1345849"/>
          </a:xfrm>
          <a:prstGeom prst="rect">
            <a:avLst/>
          </a:prstGeom>
        </p:spPr>
      </p:pic>
      <p:sp>
        <p:nvSpPr>
          <p:cNvPr id="335" name="Rectangle 334">
            <a:extLst>
              <a:ext uri="{FF2B5EF4-FFF2-40B4-BE49-F238E27FC236}">
                <a16:creationId xmlns:a16="http://schemas.microsoft.com/office/drawing/2014/main" id="{E5946A2A-98B9-48F6-851E-8DC1E8A62769}"/>
              </a:ext>
            </a:extLst>
          </p:cNvPr>
          <p:cNvSpPr/>
          <p:nvPr/>
        </p:nvSpPr>
        <p:spPr>
          <a:xfrm rot="19489535">
            <a:off x="3296813" y="2751603"/>
            <a:ext cx="174226" cy="767900"/>
          </a:xfrm>
          <a:prstGeom prst="rect">
            <a:avLst/>
          </a:prstGeom>
          <a:solidFill>
            <a:schemeClr val="bg1">
              <a:lumMod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32" name="Picture 8" descr="Wonder: R. J. Palacio : Palacio, R J, Palacio, R J: Amazon.co.uk: Books">
            <a:extLst>
              <a:ext uri="{FF2B5EF4-FFF2-40B4-BE49-F238E27FC236}">
                <a16:creationId xmlns:a16="http://schemas.microsoft.com/office/drawing/2014/main" id="{6CF97DFA-5000-46E2-BA5D-FAABCA9B8052}"/>
              </a:ext>
            </a:extLst>
          </p:cNvPr>
          <p:cNvPicPr>
            <a:picLocks noChangeAspect="1" noChangeArrowheads="1"/>
          </p:cNvPicPr>
          <p:nvPr/>
        </p:nvPicPr>
        <p:blipFill>
          <a:blip r:embed="rId42" cstate="print">
            <a:extLst>
              <a:ext uri="{28A0092B-C50C-407E-A947-70E740481C1C}">
                <a14:useLocalDpi xmlns:a14="http://schemas.microsoft.com/office/drawing/2010/main" val="0"/>
              </a:ext>
            </a:extLst>
          </a:blip>
          <a:srcRect/>
          <a:stretch>
            <a:fillRect/>
          </a:stretch>
        </p:blipFill>
        <p:spPr bwMode="auto">
          <a:xfrm>
            <a:off x="3185322" y="1289827"/>
            <a:ext cx="798156" cy="1225897"/>
          </a:xfrm>
          <a:prstGeom prst="rect">
            <a:avLst/>
          </a:prstGeom>
          <a:noFill/>
          <a:extLst>
            <a:ext uri="{909E8E84-426E-40DD-AFC4-6F175D3DCCD1}">
              <a14:hiddenFill xmlns:a14="http://schemas.microsoft.com/office/drawing/2010/main">
                <a:solidFill>
                  <a:srgbClr val="FFFFFF"/>
                </a:solidFill>
              </a14:hiddenFill>
            </a:ext>
          </a:extLst>
        </p:spPr>
      </p:pic>
      <p:pic>
        <p:nvPicPr>
          <p:cNvPr id="1042" name="Picture 18" descr="Journey to the River Sea: Eva Ibbotson: Amazon.co.uk: Eva Ibbotson:  9781447265689: Books">
            <a:extLst>
              <a:ext uri="{FF2B5EF4-FFF2-40B4-BE49-F238E27FC236}">
                <a16:creationId xmlns:a16="http://schemas.microsoft.com/office/drawing/2014/main" id="{1E066B96-4B3F-45CF-894B-3240FDFD78BE}"/>
              </a:ext>
            </a:extLst>
          </p:cNvPr>
          <p:cNvPicPr>
            <a:picLocks noChangeAspect="1" noChangeArrowheads="1"/>
          </p:cNvPicPr>
          <p:nvPr/>
        </p:nvPicPr>
        <p:blipFill>
          <a:blip r:embed="rId43" cstate="print">
            <a:extLst>
              <a:ext uri="{28A0092B-C50C-407E-A947-70E740481C1C}">
                <a14:useLocalDpi xmlns:a14="http://schemas.microsoft.com/office/drawing/2010/main" val="0"/>
              </a:ext>
            </a:extLst>
          </a:blip>
          <a:srcRect/>
          <a:stretch>
            <a:fillRect/>
          </a:stretch>
        </p:blipFill>
        <p:spPr bwMode="auto">
          <a:xfrm>
            <a:off x="7407170" y="1960920"/>
            <a:ext cx="788790" cy="1196187"/>
          </a:xfrm>
          <a:prstGeom prst="rect">
            <a:avLst/>
          </a:prstGeom>
          <a:noFill/>
          <a:extLst>
            <a:ext uri="{909E8E84-426E-40DD-AFC4-6F175D3DCCD1}">
              <a14:hiddenFill xmlns:a14="http://schemas.microsoft.com/office/drawing/2010/main">
                <a:solidFill>
                  <a:srgbClr val="FFFFFF"/>
                </a:solidFill>
              </a14:hiddenFill>
            </a:ext>
          </a:extLst>
        </p:spPr>
      </p:pic>
      <p:sp>
        <p:nvSpPr>
          <p:cNvPr id="174" name="Rectangle 173">
            <a:extLst>
              <a:ext uri="{FF2B5EF4-FFF2-40B4-BE49-F238E27FC236}">
                <a16:creationId xmlns:a16="http://schemas.microsoft.com/office/drawing/2014/main" id="{917B1ADC-AE6F-4C68-AE33-6D268DA563CE}"/>
              </a:ext>
            </a:extLst>
          </p:cNvPr>
          <p:cNvSpPr/>
          <p:nvPr/>
        </p:nvSpPr>
        <p:spPr>
          <a:xfrm>
            <a:off x="5580186" y="2449050"/>
            <a:ext cx="162160" cy="815648"/>
          </a:xfrm>
          <a:prstGeom prst="rect">
            <a:avLst/>
          </a:prstGeom>
          <a:solidFill>
            <a:schemeClr val="bg1">
              <a:lumMod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5" name="Rectangle 174">
            <a:extLst>
              <a:ext uri="{FF2B5EF4-FFF2-40B4-BE49-F238E27FC236}">
                <a16:creationId xmlns:a16="http://schemas.microsoft.com/office/drawing/2014/main" id="{23313C7F-4857-4ABA-95F2-87E96A521C44}"/>
              </a:ext>
            </a:extLst>
          </p:cNvPr>
          <p:cNvSpPr/>
          <p:nvPr/>
        </p:nvSpPr>
        <p:spPr>
          <a:xfrm rot="4243863">
            <a:off x="2983921" y="5819616"/>
            <a:ext cx="137965" cy="751449"/>
          </a:xfrm>
          <a:prstGeom prst="rect">
            <a:avLst/>
          </a:prstGeom>
          <a:solidFill>
            <a:schemeClr val="bg1">
              <a:lumMod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6" name="Picture 175">
            <a:extLst>
              <a:ext uri="{FF2B5EF4-FFF2-40B4-BE49-F238E27FC236}">
                <a16:creationId xmlns:a16="http://schemas.microsoft.com/office/drawing/2014/main" id="{79BD5FEE-CE4F-4F00-B3C3-852EDD124FF3}"/>
              </a:ext>
            </a:extLst>
          </p:cNvPr>
          <p:cNvPicPr>
            <a:picLocks noChangeAspect="1"/>
          </p:cNvPicPr>
          <p:nvPr/>
        </p:nvPicPr>
        <p:blipFill>
          <a:blip r:embed="rId44" cstate="print">
            <a:extLst>
              <a:ext uri="{28A0092B-C50C-407E-A947-70E740481C1C}">
                <a14:useLocalDpi xmlns:a14="http://schemas.microsoft.com/office/drawing/2010/main" val="0"/>
              </a:ext>
              <a:ext uri="{837473B0-CC2E-450A-ABE3-18F120FF3D39}">
                <a1611:picAttrSrcUrl xmlns:a1611="http://schemas.microsoft.com/office/drawing/2016/11/main" r:id="rId45"/>
              </a:ext>
            </a:extLst>
          </a:blip>
          <a:stretch>
            <a:fillRect/>
          </a:stretch>
        </p:blipFill>
        <p:spPr>
          <a:xfrm>
            <a:off x="10109119" y="2814073"/>
            <a:ext cx="519783" cy="47629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53" name="Picture 52">
            <a:extLst>
              <a:ext uri="{FF2B5EF4-FFF2-40B4-BE49-F238E27FC236}">
                <a16:creationId xmlns:a16="http://schemas.microsoft.com/office/drawing/2014/main" id="{8A6E22D6-FC2C-4619-82D8-C0531F1FE3B9}"/>
              </a:ext>
            </a:extLst>
          </p:cNvPr>
          <p:cNvPicPr>
            <a:picLocks noChangeAspect="1"/>
          </p:cNvPicPr>
          <p:nvPr/>
        </p:nvPicPr>
        <p:blipFill>
          <a:blip r:embed="rId46" cstate="print">
            <a:extLst>
              <a:ext uri="{28A0092B-C50C-407E-A947-70E740481C1C}">
                <a14:useLocalDpi xmlns:a14="http://schemas.microsoft.com/office/drawing/2010/main" val="0"/>
              </a:ext>
              <a:ext uri="{837473B0-CC2E-450A-ABE3-18F120FF3D39}">
                <a1611:picAttrSrcUrl xmlns:a1611="http://schemas.microsoft.com/office/drawing/2016/11/main" r:id="rId47"/>
              </a:ext>
            </a:extLst>
          </a:blip>
          <a:stretch>
            <a:fillRect/>
          </a:stretch>
        </p:blipFill>
        <p:spPr>
          <a:xfrm>
            <a:off x="10106684" y="3436880"/>
            <a:ext cx="519783" cy="492213"/>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78" name="Picture 177">
            <a:extLst>
              <a:ext uri="{FF2B5EF4-FFF2-40B4-BE49-F238E27FC236}">
                <a16:creationId xmlns:a16="http://schemas.microsoft.com/office/drawing/2014/main" id="{288308C8-7F5A-4296-9889-0C7DF7C195F1}"/>
              </a:ext>
            </a:extLst>
          </p:cNvPr>
          <p:cNvPicPr>
            <a:picLocks noChangeAspect="1"/>
          </p:cNvPicPr>
          <p:nvPr/>
        </p:nvPicPr>
        <p:blipFill>
          <a:blip r:embed="rId48" cstate="print">
            <a:extLst>
              <a:ext uri="{28A0092B-C50C-407E-A947-70E740481C1C}">
                <a14:useLocalDpi xmlns:a14="http://schemas.microsoft.com/office/drawing/2010/main" val="0"/>
              </a:ext>
              <a:ext uri="{837473B0-CC2E-450A-ABE3-18F120FF3D39}">
                <a1611:picAttrSrcUrl xmlns:a1611="http://schemas.microsoft.com/office/drawing/2016/11/main" r:id="rId49"/>
              </a:ext>
            </a:extLst>
          </a:blip>
          <a:stretch>
            <a:fillRect/>
          </a:stretch>
        </p:blipFill>
        <p:spPr>
          <a:xfrm>
            <a:off x="10109119" y="4142724"/>
            <a:ext cx="498588" cy="495667"/>
          </a:xfrm>
          <a:prstGeom prst="roundRect">
            <a:avLst>
              <a:gd name="adj" fmla="val 16667"/>
            </a:avLst>
          </a:prstGeom>
          <a:solidFill>
            <a:srgbClr val="7030A0"/>
          </a:solidFill>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79" name="Picture 178">
            <a:extLst>
              <a:ext uri="{FF2B5EF4-FFF2-40B4-BE49-F238E27FC236}">
                <a16:creationId xmlns:a16="http://schemas.microsoft.com/office/drawing/2014/main" id="{01C9E4FA-801D-42AD-BE81-00BF8CFB1B6A}"/>
              </a:ext>
            </a:extLst>
          </p:cNvPr>
          <p:cNvPicPr>
            <a:picLocks noChangeAspect="1"/>
          </p:cNvPicPr>
          <p:nvPr/>
        </p:nvPicPr>
        <p:blipFill>
          <a:blip r:embed="rId50" cstate="print">
            <a:extLst>
              <a:ext uri="{28A0092B-C50C-407E-A947-70E740481C1C}">
                <a14:useLocalDpi xmlns:a14="http://schemas.microsoft.com/office/drawing/2010/main" val="0"/>
              </a:ext>
              <a:ext uri="{837473B0-CC2E-450A-ABE3-18F120FF3D39}">
                <a1611:picAttrSrcUrl xmlns:a1611="http://schemas.microsoft.com/office/drawing/2016/11/main" r:id="rId51"/>
              </a:ext>
            </a:extLst>
          </a:blip>
          <a:stretch>
            <a:fillRect/>
          </a:stretch>
        </p:blipFill>
        <p:spPr>
          <a:xfrm>
            <a:off x="10128877" y="4822261"/>
            <a:ext cx="495668" cy="49566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80" name="Picture 179">
            <a:extLst>
              <a:ext uri="{FF2B5EF4-FFF2-40B4-BE49-F238E27FC236}">
                <a16:creationId xmlns:a16="http://schemas.microsoft.com/office/drawing/2014/main" id="{BEC4FAC1-BD91-45E4-87FB-5F80A062B8DA}"/>
              </a:ext>
            </a:extLst>
          </p:cNvPr>
          <p:cNvPicPr>
            <a:picLocks noChangeAspect="1"/>
          </p:cNvPicPr>
          <p:nvPr/>
        </p:nvPicPr>
        <p:blipFill>
          <a:blip r:embed="rId11"/>
          <a:stretch>
            <a:fillRect/>
          </a:stretch>
        </p:blipFill>
        <p:spPr>
          <a:xfrm>
            <a:off x="9410860" y="14513340"/>
            <a:ext cx="377991" cy="35570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81" name="Picture 180">
            <a:extLst>
              <a:ext uri="{FF2B5EF4-FFF2-40B4-BE49-F238E27FC236}">
                <a16:creationId xmlns:a16="http://schemas.microsoft.com/office/drawing/2014/main" id="{7E78262A-314C-4463-9842-E1EA54819D06}"/>
              </a:ext>
            </a:extLst>
          </p:cNvPr>
          <p:cNvPicPr/>
          <p:nvPr/>
        </p:nvPicPr>
        <p:blipFill>
          <a:blip r:embed="rId7" cstate="print">
            <a:duotone>
              <a:prstClr val="black"/>
              <a:schemeClr val="accent2">
                <a:tint val="45000"/>
                <a:satMod val="400000"/>
              </a:schemeClr>
            </a:duotone>
            <a:extLst>
              <a:ext uri="{28A0092B-C50C-407E-A947-70E740481C1C}">
                <a14:useLocalDpi xmlns:a14="http://schemas.microsoft.com/office/drawing/2010/main" val="0"/>
              </a:ext>
            </a:extLst>
          </a:blip>
          <a:stretch>
            <a:fillRect/>
          </a:stretch>
        </p:blipFill>
        <p:spPr>
          <a:xfrm>
            <a:off x="9406702" y="14105048"/>
            <a:ext cx="377990" cy="3542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82" name="Picture 181" descr="C:\Users\mparkin\AppData\Local\Microsoft\Windows\INetCache\Content.MSO\9F2116EB.tmp">
            <a:extLst>
              <a:ext uri="{FF2B5EF4-FFF2-40B4-BE49-F238E27FC236}">
                <a16:creationId xmlns:a16="http://schemas.microsoft.com/office/drawing/2014/main" id="{BD63471E-FED7-4C83-8547-4D3170405D7F}"/>
              </a:ext>
            </a:extLst>
          </p:cNvPr>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8868520" y="11354523"/>
            <a:ext cx="371342" cy="36613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83" name="Picture 182">
            <a:extLst>
              <a:ext uri="{FF2B5EF4-FFF2-40B4-BE49-F238E27FC236}">
                <a16:creationId xmlns:a16="http://schemas.microsoft.com/office/drawing/2014/main" id="{B6AC3645-F373-4681-8237-D7EA759F66B2}"/>
              </a:ext>
            </a:extLst>
          </p:cNvPr>
          <p:cNvPicPr>
            <a:picLocks noChangeAspect="1"/>
          </p:cNvPicPr>
          <p:nvPr/>
        </p:nvPicPr>
        <p:blipFill>
          <a:blip r:embed="rId11"/>
          <a:stretch>
            <a:fillRect/>
          </a:stretch>
        </p:blipFill>
        <p:spPr>
          <a:xfrm>
            <a:off x="3024578" y="10780321"/>
            <a:ext cx="377991" cy="35570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84" name="Picture 183">
            <a:extLst>
              <a:ext uri="{FF2B5EF4-FFF2-40B4-BE49-F238E27FC236}">
                <a16:creationId xmlns:a16="http://schemas.microsoft.com/office/drawing/2014/main" id="{8FE7887A-A9B3-4C9A-BC36-F6F70A44C027}"/>
              </a:ext>
            </a:extLst>
          </p:cNvPr>
          <p:cNvPicPr/>
          <p:nvPr/>
        </p:nvPicPr>
        <p:blipFill>
          <a:blip r:embed="rId4" cstate="print">
            <a:duotone>
              <a:prstClr val="black"/>
              <a:schemeClr val="accent4">
                <a:tint val="45000"/>
                <a:satMod val="400000"/>
              </a:schemeClr>
            </a:duotone>
            <a:extLst>
              <a:ext uri="{28A0092B-C50C-407E-A947-70E740481C1C}">
                <a14:useLocalDpi xmlns:a14="http://schemas.microsoft.com/office/drawing/2010/main" val="0"/>
              </a:ext>
            </a:extLst>
          </a:blip>
          <a:stretch>
            <a:fillRect/>
          </a:stretch>
        </p:blipFill>
        <p:spPr>
          <a:xfrm>
            <a:off x="4030793" y="9584103"/>
            <a:ext cx="374537" cy="3542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85" name="Picture 184">
            <a:extLst>
              <a:ext uri="{FF2B5EF4-FFF2-40B4-BE49-F238E27FC236}">
                <a16:creationId xmlns:a16="http://schemas.microsoft.com/office/drawing/2014/main" id="{774A9D35-A5E3-4602-BBC6-76D8D500CFD3}"/>
              </a:ext>
            </a:extLst>
          </p:cNvPr>
          <p:cNvPicPr/>
          <p:nvPr/>
        </p:nvPicPr>
        <p:blipFill>
          <a:blip r:embed="rId4" cstate="print">
            <a:duotone>
              <a:prstClr val="black"/>
              <a:schemeClr val="accent4">
                <a:tint val="45000"/>
                <a:satMod val="400000"/>
              </a:schemeClr>
            </a:duotone>
            <a:extLst>
              <a:ext uri="{28A0092B-C50C-407E-A947-70E740481C1C}">
                <a14:useLocalDpi xmlns:a14="http://schemas.microsoft.com/office/drawing/2010/main" val="0"/>
              </a:ext>
            </a:extLst>
          </a:blip>
          <a:stretch>
            <a:fillRect/>
          </a:stretch>
        </p:blipFill>
        <p:spPr>
          <a:xfrm>
            <a:off x="6596934" y="9508801"/>
            <a:ext cx="374537" cy="3542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86" name="Picture 185">
            <a:extLst>
              <a:ext uri="{FF2B5EF4-FFF2-40B4-BE49-F238E27FC236}">
                <a16:creationId xmlns:a16="http://schemas.microsoft.com/office/drawing/2014/main" id="{BD677297-06AC-46CC-8441-B132EEA3F82A}"/>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541318" y="15034810"/>
            <a:ext cx="391754" cy="36611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87" name="Picture 186">
            <a:extLst>
              <a:ext uri="{FF2B5EF4-FFF2-40B4-BE49-F238E27FC236}">
                <a16:creationId xmlns:a16="http://schemas.microsoft.com/office/drawing/2014/main" id="{A8CA72C3-499B-4201-9274-068ECB638771}"/>
              </a:ext>
            </a:extLst>
          </p:cNvPr>
          <p:cNvPicPr>
            <a:picLocks noChangeAspect="1"/>
          </p:cNvPicPr>
          <p:nvPr/>
        </p:nvPicPr>
        <p:blipFill>
          <a:blip r:embed="rId11"/>
          <a:stretch>
            <a:fillRect/>
          </a:stretch>
        </p:blipFill>
        <p:spPr>
          <a:xfrm>
            <a:off x="6063556" y="15098481"/>
            <a:ext cx="377991" cy="35570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90" name="Picture 189">
            <a:extLst>
              <a:ext uri="{FF2B5EF4-FFF2-40B4-BE49-F238E27FC236}">
                <a16:creationId xmlns:a16="http://schemas.microsoft.com/office/drawing/2014/main" id="{56828A35-7ECF-4B26-A76B-E3BF26B999D3}"/>
              </a:ext>
            </a:extLst>
          </p:cNvPr>
          <p:cNvPicPr/>
          <p:nvPr/>
        </p:nvPicPr>
        <p:blipFill>
          <a:blip r:embed="rId9" cstate="print">
            <a:extLst>
              <a:ext uri="{28A0092B-C50C-407E-A947-70E740481C1C}">
                <a14:useLocalDpi xmlns:a14="http://schemas.microsoft.com/office/drawing/2010/main" val="0"/>
              </a:ext>
            </a:extLst>
          </a:blip>
          <a:stretch>
            <a:fillRect/>
          </a:stretch>
        </p:blipFill>
        <p:spPr>
          <a:xfrm>
            <a:off x="3052473" y="11824480"/>
            <a:ext cx="384453" cy="36611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92" name="Picture 191">
            <a:extLst>
              <a:ext uri="{FF2B5EF4-FFF2-40B4-BE49-F238E27FC236}">
                <a16:creationId xmlns:a16="http://schemas.microsoft.com/office/drawing/2014/main" id="{F3E0F962-686E-4437-ACD6-5D1F918519B8}"/>
              </a:ext>
            </a:extLst>
          </p:cNvPr>
          <p:cNvPicPr/>
          <p:nvPr/>
        </p:nvPicPr>
        <p:blipFill>
          <a:blip r:embed="rId9" cstate="print">
            <a:extLst>
              <a:ext uri="{28A0092B-C50C-407E-A947-70E740481C1C}">
                <a14:useLocalDpi xmlns:a14="http://schemas.microsoft.com/office/drawing/2010/main" val="0"/>
              </a:ext>
            </a:extLst>
          </a:blip>
          <a:stretch>
            <a:fillRect/>
          </a:stretch>
        </p:blipFill>
        <p:spPr>
          <a:xfrm>
            <a:off x="7864463" y="9525973"/>
            <a:ext cx="384453" cy="36611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93" name="Picture 192">
            <a:extLst>
              <a:ext uri="{FF2B5EF4-FFF2-40B4-BE49-F238E27FC236}">
                <a16:creationId xmlns:a16="http://schemas.microsoft.com/office/drawing/2014/main" id="{BDB1C54D-9D81-48CD-A76A-8C2E2BE07826}"/>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2357015" y="10433261"/>
            <a:ext cx="389387" cy="36857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96" name="Picture 195">
            <a:extLst>
              <a:ext uri="{FF2B5EF4-FFF2-40B4-BE49-F238E27FC236}">
                <a16:creationId xmlns:a16="http://schemas.microsoft.com/office/drawing/2014/main" id="{BC21E3BA-F803-4467-976E-F4F25CCFBAB0}"/>
              </a:ext>
            </a:extLst>
          </p:cNvPr>
          <p:cNvPicPr/>
          <p:nvPr/>
        </p:nvPicPr>
        <p:blipFill>
          <a:blip r:embed="rId6" cstate="print">
            <a:extLst>
              <a:ext uri="{28A0092B-C50C-407E-A947-70E740481C1C}">
                <a14:useLocalDpi xmlns:a14="http://schemas.microsoft.com/office/drawing/2010/main" val="0"/>
              </a:ext>
            </a:extLst>
          </a:blip>
          <a:stretch>
            <a:fillRect/>
          </a:stretch>
        </p:blipFill>
        <p:spPr>
          <a:xfrm>
            <a:off x="4828972" y="15881347"/>
            <a:ext cx="402303" cy="41933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99" name="Picture 198">
            <a:extLst>
              <a:ext uri="{FF2B5EF4-FFF2-40B4-BE49-F238E27FC236}">
                <a16:creationId xmlns:a16="http://schemas.microsoft.com/office/drawing/2014/main" id="{15630B7B-77F5-4AFB-89EC-2EE914776DB3}"/>
              </a:ext>
            </a:extLst>
          </p:cNvPr>
          <p:cNvPicPr/>
          <p:nvPr/>
        </p:nvPicPr>
        <p:blipFill>
          <a:blip r:embed="rId6" cstate="print">
            <a:extLst>
              <a:ext uri="{28A0092B-C50C-407E-A947-70E740481C1C}">
                <a14:useLocalDpi xmlns:a14="http://schemas.microsoft.com/office/drawing/2010/main" val="0"/>
              </a:ext>
            </a:extLst>
          </a:blip>
          <a:stretch>
            <a:fillRect/>
          </a:stretch>
        </p:blipFill>
        <p:spPr>
          <a:xfrm>
            <a:off x="9573369" y="12204413"/>
            <a:ext cx="402303" cy="41933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01" name="Picture 200">
            <a:extLst>
              <a:ext uri="{FF2B5EF4-FFF2-40B4-BE49-F238E27FC236}">
                <a16:creationId xmlns:a16="http://schemas.microsoft.com/office/drawing/2014/main" id="{365882E8-BFEF-499B-9042-B87D1CA334C1}"/>
              </a:ext>
            </a:extLst>
          </p:cNvPr>
          <p:cNvPicPr/>
          <p:nvPr/>
        </p:nvPicPr>
        <p:blipFill>
          <a:blip r:embed="rId4" cstate="print">
            <a:duotone>
              <a:prstClr val="black"/>
              <a:schemeClr val="accent4">
                <a:tint val="45000"/>
                <a:satMod val="400000"/>
              </a:schemeClr>
            </a:duotone>
            <a:extLst>
              <a:ext uri="{28A0092B-C50C-407E-A947-70E740481C1C}">
                <a14:useLocalDpi xmlns:a14="http://schemas.microsoft.com/office/drawing/2010/main" val="0"/>
              </a:ext>
            </a:extLst>
          </a:blip>
          <a:stretch>
            <a:fillRect/>
          </a:stretch>
        </p:blipFill>
        <p:spPr>
          <a:xfrm>
            <a:off x="9311686" y="7056064"/>
            <a:ext cx="374537" cy="3542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06" name="Picture 205">
            <a:extLst>
              <a:ext uri="{FF2B5EF4-FFF2-40B4-BE49-F238E27FC236}">
                <a16:creationId xmlns:a16="http://schemas.microsoft.com/office/drawing/2014/main" id="{C1666196-CC54-4CC8-85EC-048D137E4FB3}"/>
              </a:ext>
            </a:extLst>
          </p:cNvPr>
          <p:cNvPicPr/>
          <p:nvPr/>
        </p:nvPicPr>
        <p:blipFill>
          <a:blip r:embed="rId4" cstate="print">
            <a:duotone>
              <a:prstClr val="black"/>
              <a:schemeClr val="accent4">
                <a:tint val="45000"/>
                <a:satMod val="400000"/>
              </a:schemeClr>
            </a:duotone>
            <a:extLst>
              <a:ext uri="{28A0092B-C50C-407E-A947-70E740481C1C}">
                <a14:useLocalDpi xmlns:a14="http://schemas.microsoft.com/office/drawing/2010/main" val="0"/>
              </a:ext>
            </a:extLst>
          </a:blip>
          <a:stretch>
            <a:fillRect/>
          </a:stretch>
        </p:blipFill>
        <p:spPr>
          <a:xfrm>
            <a:off x="4245438" y="7720750"/>
            <a:ext cx="374537" cy="3542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08" name="Picture 207">
            <a:extLst>
              <a:ext uri="{FF2B5EF4-FFF2-40B4-BE49-F238E27FC236}">
                <a16:creationId xmlns:a16="http://schemas.microsoft.com/office/drawing/2014/main" id="{C7FC07C7-1B16-41F6-88AC-9B6C173FA590}"/>
              </a:ext>
            </a:extLst>
          </p:cNvPr>
          <p:cNvPicPr>
            <a:picLocks noChangeAspect="1"/>
          </p:cNvPicPr>
          <p:nvPr/>
        </p:nvPicPr>
        <p:blipFill>
          <a:blip r:embed="rId11"/>
          <a:stretch>
            <a:fillRect/>
          </a:stretch>
        </p:blipFill>
        <p:spPr>
          <a:xfrm>
            <a:off x="4234670" y="8109291"/>
            <a:ext cx="377991" cy="35570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09" name="Picture 208" descr="C:\Users\mparkin\AppData\Local\Microsoft\Windows\INetCache\Content.MSO\9F2116EB.tmp">
            <a:extLst>
              <a:ext uri="{FF2B5EF4-FFF2-40B4-BE49-F238E27FC236}">
                <a16:creationId xmlns:a16="http://schemas.microsoft.com/office/drawing/2014/main" id="{06635655-8EA0-4094-B4E0-9BBA9D8731F8}"/>
              </a:ext>
            </a:extLst>
          </p:cNvPr>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9651208" y="4892009"/>
            <a:ext cx="371342" cy="36613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10" name="Picture 209">
            <a:extLst>
              <a:ext uri="{FF2B5EF4-FFF2-40B4-BE49-F238E27FC236}">
                <a16:creationId xmlns:a16="http://schemas.microsoft.com/office/drawing/2014/main" id="{355287E7-BAA3-413F-97A8-BD09C2AB014F}"/>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9655819" y="3795793"/>
            <a:ext cx="389387" cy="36857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11" name="Picture 210">
            <a:extLst>
              <a:ext uri="{FF2B5EF4-FFF2-40B4-BE49-F238E27FC236}">
                <a16:creationId xmlns:a16="http://schemas.microsoft.com/office/drawing/2014/main" id="{B36F9BFC-933F-4F7B-84A7-0BE550C9AAD2}"/>
              </a:ext>
            </a:extLst>
          </p:cNvPr>
          <p:cNvPicPr/>
          <p:nvPr/>
        </p:nvPicPr>
        <p:blipFill>
          <a:blip r:embed="rId6" cstate="print">
            <a:extLst>
              <a:ext uri="{28A0092B-C50C-407E-A947-70E740481C1C}">
                <a14:useLocalDpi xmlns:a14="http://schemas.microsoft.com/office/drawing/2010/main" val="0"/>
              </a:ext>
            </a:extLst>
          </a:blip>
          <a:stretch>
            <a:fillRect/>
          </a:stretch>
        </p:blipFill>
        <p:spPr>
          <a:xfrm>
            <a:off x="9242122" y="7509724"/>
            <a:ext cx="402303" cy="41933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12" name="Picture 211">
            <a:extLst>
              <a:ext uri="{FF2B5EF4-FFF2-40B4-BE49-F238E27FC236}">
                <a16:creationId xmlns:a16="http://schemas.microsoft.com/office/drawing/2014/main" id="{2B4B9089-BB61-402F-9046-546DC2963618}"/>
              </a:ext>
            </a:extLst>
          </p:cNvPr>
          <p:cNvPicPr/>
          <p:nvPr/>
        </p:nvPicPr>
        <p:blipFill>
          <a:blip r:embed="rId6" cstate="print">
            <a:extLst>
              <a:ext uri="{28A0092B-C50C-407E-A947-70E740481C1C}">
                <a14:useLocalDpi xmlns:a14="http://schemas.microsoft.com/office/drawing/2010/main" val="0"/>
              </a:ext>
            </a:extLst>
          </a:blip>
          <a:stretch>
            <a:fillRect/>
          </a:stretch>
        </p:blipFill>
        <p:spPr>
          <a:xfrm>
            <a:off x="6788920" y="1934503"/>
            <a:ext cx="402303" cy="41933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13" name="Picture 212">
            <a:extLst>
              <a:ext uri="{FF2B5EF4-FFF2-40B4-BE49-F238E27FC236}">
                <a16:creationId xmlns:a16="http://schemas.microsoft.com/office/drawing/2014/main" id="{E5E24E4E-4042-496E-A827-8A591A4C0709}"/>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616113" y="1520572"/>
            <a:ext cx="391754" cy="36611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20" name="Picture 219">
            <a:extLst>
              <a:ext uri="{FF2B5EF4-FFF2-40B4-BE49-F238E27FC236}">
                <a16:creationId xmlns:a16="http://schemas.microsoft.com/office/drawing/2014/main" id="{7B8658BD-BF61-409F-A664-079A12BF2FE4}"/>
              </a:ext>
            </a:extLst>
          </p:cNvPr>
          <p:cNvPicPr/>
          <p:nvPr/>
        </p:nvPicPr>
        <p:blipFill>
          <a:blip r:embed="rId7" cstate="print">
            <a:duotone>
              <a:prstClr val="black"/>
              <a:schemeClr val="accent2">
                <a:tint val="45000"/>
                <a:satMod val="400000"/>
              </a:schemeClr>
            </a:duotone>
            <a:extLst>
              <a:ext uri="{28A0092B-C50C-407E-A947-70E740481C1C}">
                <a14:useLocalDpi xmlns:a14="http://schemas.microsoft.com/office/drawing/2010/main" val="0"/>
              </a:ext>
            </a:extLst>
          </a:blip>
          <a:stretch>
            <a:fillRect/>
          </a:stretch>
        </p:blipFill>
        <p:spPr>
          <a:xfrm>
            <a:off x="3093944" y="4197637"/>
            <a:ext cx="377990" cy="3542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21" name="Picture 220">
            <a:extLst>
              <a:ext uri="{FF2B5EF4-FFF2-40B4-BE49-F238E27FC236}">
                <a16:creationId xmlns:a16="http://schemas.microsoft.com/office/drawing/2014/main" id="{860EC910-C14D-4357-AC1F-1CB6976FD713}"/>
              </a:ext>
            </a:extLst>
          </p:cNvPr>
          <p:cNvPicPr>
            <a:picLocks noChangeAspect="1"/>
          </p:cNvPicPr>
          <p:nvPr/>
        </p:nvPicPr>
        <p:blipFill>
          <a:blip r:embed="rId11"/>
          <a:stretch>
            <a:fillRect/>
          </a:stretch>
        </p:blipFill>
        <p:spPr>
          <a:xfrm>
            <a:off x="4275781" y="1992825"/>
            <a:ext cx="377991" cy="35570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22" name="Picture 221">
            <a:extLst>
              <a:ext uri="{FF2B5EF4-FFF2-40B4-BE49-F238E27FC236}">
                <a16:creationId xmlns:a16="http://schemas.microsoft.com/office/drawing/2014/main" id="{FACF4985-B984-4B04-8749-9D3A5339F0B0}"/>
              </a:ext>
            </a:extLst>
          </p:cNvPr>
          <p:cNvPicPr/>
          <p:nvPr/>
        </p:nvPicPr>
        <p:blipFill>
          <a:blip r:embed="rId9" cstate="print">
            <a:extLst>
              <a:ext uri="{28A0092B-C50C-407E-A947-70E740481C1C}">
                <a14:useLocalDpi xmlns:a14="http://schemas.microsoft.com/office/drawing/2010/main" val="0"/>
              </a:ext>
            </a:extLst>
          </a:blip>
          <a:stretch>
            <a:fillRect/>
          </a:stretch>
        </p:blipFill>
        <p:spPr>
          <a:xfrm>
            <a:off x="4765662" y="1998225"/>
            <a:ext cx="384453" cy="36611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23" name="Picture 222">
            <a:extLst>
              <a:ext uri="{FF2B5EF4-FFF2-40B4-BE49-F238E27FC236}">
                <a16:creationId xmlns:a16="http://schemas.microsoft.com/office/drawing/2014/main" id="{43A0D292-77AF-4087-AFC6-F4AE2BE55DEC}"/>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5230155" y="2001195"/>
            <a:ext cx="389387" cy="36857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graphicFrame>
        <p:nvGraphicFramePr>
          <p:cNvPr id="126" name="Table 125">
            <a:extLst>
              <a:ext uri="{FF2B5EF4-FFF2-40B4-BE49-F238E27FC236}">
                <a16:creationId xmlns:a16="http://schemas.microsoft.com/office/drawing/2014/main" id="{0975CA29-2904-42B1-ADE7-03D66E051452}"/>
              </a:ext>
            </a:extLst>
          </p:cNvPr>
          <p:cNvGraphicFramePr>
            <a:graphicFrameLocks noGrp="1"/>
          </p:cNvGraphicFramePr>
          <p:nvPr>
            <p:extLst>
              <p:ext uri="{D42A27DB-BD31-4B8C-83A1-F6EECF244321}">
                <p14:modId xmlns:p14="http://schemas.microsoft.com/office/powerpoint/2010/main" val="995127513"/>
              </p:ext>
            </p:extLst>
          </p:nvPr>
        </p:nvGraphicFramePr>
        <p:xfrm>
          <a:off x="3459454" y="3409579"/>
          <a:ext cx="5436997" cy="1517153"/>
        </p:xfrm>
        <a:graphic>
          <a:graphicData uri="http://schemas.openxmlformats.org/drawingml/2006/table">
            <a:tbl>
              <a:tblPr firstRow="1" bandRow="1">
                <a:tableStyleId>{00A15C55-8517-42AA-B614-E9B94910E393}</a:tableStyleId>
              </a:tblPr>
              <a:tblGrid>
                <a:gridCol w="926439">
                  <a:extLst>
                    <a:ext uri="{9D8B030D-6E8A-4147-A177-3AD203B41FA5}">
                      <a16:colId xmlns:a16="http://schemas.microsoft.com/office/drawing/2014/main" val="20000"/>
                    </a:ext>
                  </a:extLst>
                </a:gridCol>
                <a:gridCol w="1003430">
                  <a:extLst>
                    <a:ext uri="{9D8B030D-6E8A-4147-A177-3AD203B41FA5}">
                      <a16:colId xmlns:a16="http://schemas.microsoft.com/office/drawing/2014/main" val="1259244941"/>
                    </a:ext>
                  </a:extLst>
                </a:gridCol>
                <a:gridCol w="1534659">
                  <a:extLst>
                    <a:ext uri="{9D8B030D-6E8A-4147-A177-3AD203B41FA5}">
                      <a16:colId xmlns:a16="http://schemas.microsoft.com/office/drawing/2014/main" val="2513958858"/>
                    </a:ext>
                  </a:extLst>
                </a:gridCol>
                <a:gridCol w="1972469">
                  <a:extLst>
                    <a:ext uri="{9D8B030D-6E8A-4147-A177-3AD203B41FA5}">
                      <a16:colId xmlns:a16="http://schemas.microsoft.com/office/drawing/2014/main" val="3174858056"/>
                    </a:ext>
                  </a:extLst>
                </a:gridCol>
              </a:tblGrid>
              <a:tr h="253403">
                <a:tc>
                  <a:txBody>
                    <a:bodyPr/>
                    <a:lstStyle/>
                    <a:p>
                      <a:pPr algn="ctr">
                        <a:lnSpc>
                          <a:spcPct val="107000"/>
                        </a:lnSpc>
                        <a:spcAft>
                          <a:spcPts val="0"/>
                        </a:spcAft>
                      </a:pPr>
                      <a:r>
                        <a:rPr lang="en-GB" sz="800" b="1" kern="1200" dirty="0">
                          <a:solidFill>
                            <a:srgbClr val="000000"/>
                          </a:solidFill>
                          <a:effectLst/>
                          <a:latin typeface="Tw Cen MT" panose="020B0602020104020603" pitchFamily="34" charset="0"/>
                          <a:ea typeface="Times New Roman" panose="02020603050405020304" pitchFamily="18" charset="0"/>
                          <a:cs typeface="Arial" panose="020B0604020202020204" pitchFamily="34" charset="0"/>
                        </a:rPr>
                        <a:t>Y6 SPELLING</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pPr algn="ctr">
                        <a:lnSpc>
                          <a:spcPct val="107000"/>
                        </a:lnSpc>
                        <a:spcAft>
                          <a:spcPts val="0"/>
                        </a:spcAft>
                      </a:pPr>
                      <a:r>
                        <a:rPr lang="en-GB" sz="800" b="1" kern="1200" dirty="0">
                          <a:solidFill>
                            <a:srgbClr val="000000"/>
                          </a:solidFill>
                          <a:effectLst/>
                          <a:latin typeface="Tw Cen MT" panose="020B0602020104020603" pitchFamily="34" charset="0"/>
                          <a:ea typeface="Times New Roman" panose="02020603050405020304" pitchFamily="18" charset="0"/>
                          <a:cs typeface="Arial" panose="020B0604020202020204" pitchFamily="34" charset="0"/>
                        </a:rPr>
                        <a:t>Y6 HANDWRITING</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pPr algn="ctr">
                        <a:lnSpc>
                          <a:spcPct val="107000"/>
                        </a:lnSpc>
                        <a:spcAft>
                          <a:spcPts val="0"/>
                        </a:spcAft>
                      </a:pPr>
                      <a:r>
                        <a:rPr lang="en-GB" sz="800" b="1" kern="1200" dirty="0">
                          <a:solidFill>
                            <a:srgbClr val="000000"/>
                          </a:solidFill>
                          <a:effectLst/>
                          <a:latin typeface="Tw Cen MT" panose="020B0602020104020603" pitchFamily="34" charset="0"/>
                          <a:ea typeface="Times New Roman" panose="02020603050405020304" pitchFamily="18" charset="0"/>
                          <a:cs typeface="Arial" panose="020B0604020202020204" pitchFamily="34" charset="0"/>
                        </a:rPr>
                        <a:t>Y6 VOCABULARY, GRAMMAR &amp; PUNCTUATION</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pPr algn="ctr">
                        <a:lnSpc>
                          <a:spcPct val="107000"/>
                        </a:lnSpc>
                        <a:spcAft>
                          <a:spcPts val="0"/>
                        </a:spcAft>
                      </a:pPr>
                      <a:r>
                        <a:rPr lang="en-GB" sz="800" b="1" kern="1200" dirty="0">
                          <a:solidFill>
                            <a:srgbClr val="000000"/>
                          </a:solidFill>
                          <a:effectLst/>
                          <a:latin typeface="Tw Cen MT" panose="020B0602020104020603" pitchFamily="34" charset="0"/>
                          <a:ea typeface="Times New Roman" panose="02020603050405020304" pitchFamily="18" charset="0"/>
                          <a:cs typeface="Arial" panose="020B0604020202020204" pitchFamily="34" charset="0"/>
                        </a:rPr>
                        <a:t>Y6 COMPOSITION</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0"/>
                  </a:ext>
                </a:extLst>
              </a:tr>
              <a:tr h="1170760">
                <a:tc>
                  <a:txBody>
                    <a:bodyPr/>
                    <a:lstStyle/>
                    <a:p>
                      <a:pPr fontAlgn="base">
                        <a:lnSpc>
                          <a:spcPct val="107000"/>
                        </a:lnSpc>
                        <a:spcAft>
                          <a:spcPts val="0"/>
                        </a:spcAft>
                      </a:pPr>
                      <a:r>
                        <a:rPr lang="en-GB" sz="400" dirty="0">
                          <a:effectLst/>
                          <a:latin typeface="+mn-lt"/>
                          <a:ea typeface="Calibri" panose="020F0502020204030204" pitchFamily="34" charset="0"/>
                          <a:cs typeface="Times New Roman" panose="02020603050405020304" pitchFamily="18" charset="0"/>
                        </a:rPr>
                        <a:t>S1) Distinguish between homophones and other words which are often confused.</a:t>
                      </a:r>
                    </a:p>
                    <a:p>
                      <a:pPr fontAlgn="base">
                        <a:lnSpc>
                          <a:spcPct val="107000"/>
                        </a:lnSpc>
                        <a:spcAft>
                          <a:spcPts val="0"/>
                        </a:spcAft>
                      </a:pPr>
                      <a:r>
                        <a:rPr lang="en-GB" sz="400" dirty="0">
                          <a:effectLst/>
                          <a:latin typeface="+mn-lt"/>
                          <a:ea typeface="Calibri" panose="020F0502020204030204" pitchFamily="34" charset="0"/>
                          <a:cs typeface="Times New Roman" panose="02020603050405020304" pitchFamily="18" charset="0"/>
                        </a:rPr>
                        <a:t>S2) Convert verbs into nouns by adding a suffix</a:t>
                      </a:r>
                    </a:p>
                    <a:p>
                      <a:pPr fontAlgn="base">
                        <a:lnSpc>
                          <a:spcPct val="107000"/>
                        </a:lnSpc>
                        <a:spcAft>
                          <a:spcPts val="0"/>
                        </a:spcAft>
                      </a:pPr>
                      <a:r>
                        <a:rPr lang="en-GB" sz="400" dirty="0">
                          <a:effectLst/>
                          <a:latin typeface="+mn-lt"/>
                          <a:ea typeface="Calibri" panose="020F0502020204030204" pitchFamily="34" charset="0"/>
                          <a:cs typeface="Times New Roman" panose="02020603050405020304" pitchFamily="18" charset="0"/>
                        </a:rPr>
                        <a:t>S3) Spell the commonly mis-spelt words from the Y5/6 word list.</a:t>
                      </a:r>
                    </a:p>
                    <a:p>
                      <a:pPr fontAlgn="base">
                        <a:lnSpc>
                          <a:spcPct val="107000"/>
                        </a:lnSpc>
                        <a:spcAft>
                          <a:spcPts val="0"/>
                        </a:spcAft>
                      </a:pPr>
                      <a:r>
                        <a:rPr lang="en-GB" sz="400" dirty="0">
                          <a:effectLst/>
                          <a:latin typeface="+mn-lt"/>
                          <a:ea typeface="Calibri" panose="020F0502020204030204" pitchFamily="34" charset="0"/>
                          <a:cs typeface="Times New Roman" panose="02020603050405020304" pitchFamily="18" charset="0"/>
                        </a:rPr>
                        <a:t>S4) Understand that the spelling of some words need to be learnt specifically. </a:t>
                      </a:r>
                    </a:p>
                    <a:p>
                      <a:pPr fontAlgn="base">
                        <a:lnSpc>
                          <a:spcPct val="107000"/>
                        </a:lnSpc>
                        <a:spcAft>
                          <a:spcPts val="0"/>
                        </a:spcAft>
                      </a:pPr>
                      <a:r>
                        <a:rPr lang="en-GB" sz="400" dirty="0">
                          <a:effectLst/>
                          <a:latin typeface="+mn-lt"/>
                          <a:ea typeface="Calibri" panose="020F0502020204030204" pitchFamily="34" charset="0"/>
                          <a:cs typeface="Times New Roman" panose="02020603050405020304" pitchFamily="18" charset="0"/>
                        </a:rPr>
                        <a:t>S5) Use any dictionary or thesaurus.</a:t>
                      </a:r>
                    </a:p>
                    <a:p>
                      <a:pPr fontAlgn="base">
                        <a:lnSpc>
                          <a:spcPct val="107000"/>
                        </a:lnSpc>
                        <a:spcAft>
                          <a:spcPts val="0"/>
                        </a:spcAft>
                      </a:pPr>
                      <a:r>
                        <a:rPr lang="en-GB" sz="400" dirty="0">
                          <a:effectLst/>
                          <a:latin typeface="+mn-lt"/>
                          <a:ea typeface="Calibri" panose="020F0502020204030204" pitchFamily="34" charset="0"/>
                          <a:cs typeface="Times New Roman" panose="02020603050405020304" pitchFamily="18" charset="0"/>
                        </a:rPr>
                        <a:t>S6) Use a range of spelling strategies</a:t>
                      </a: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pPr marL="0" marR="0" lvl="0" indent="0" algn="l" defTabSz="1195212" rtl="0" eaLnBrk="1" fontAlgn="base" latinLnBrk="0" hangingPunct="1">
                        <a:lnSpc>
                          <a:spcPct val="107000"/>
                        </a:lnSpc>
                        <a:spcBef>
                          <a:spcPts val="0"/>
                        </a:spcBef>
                        <a:spcAft>
                          <a:spcPts val="0"/>
                        </a:spcAft>
                        <a:buClrTx/>
                        <a:buSzTx/>
                        <a:buFontTx/>
                        <a:buNone/>
                        <a:tabLst/>
                        <a:defRPr/>
                      </a:pPr>
                      <a:r>
                        <a:rPr lang="en-GB" sz="400" dirty="0">
                          <a:solidFill>
                            <a:schemeClr val="tx1"/>
                          </a:solidFill>
                          <a:latin typeface="+mn-lt"/>
                        </a:rPr>
                        <a:t>H3) Choose the style of handwriting to use when given a choice. </a:t>
                      </a:r>
                    </a:p>
                    <a:p>
                      <a:pPr marL="0" marR="0" lvl="0" indent="0" algn="l" defTabSz="1195212" rtl="0" eaLnBrk="1" fontAlgn="base" latinLnBrk="0" hangingPunct="1">
                        <a:lnSpc>
                          <a:spcPct val="107000"/>
                        </a:lnSpc>
                        <a:spcBef>
                          <a:spcPts val="0"/>
                        </a:spcBef>
                        <a:spcAft>
                          <a:spcPts val="0"/>
                        </a:spcAft>
                        <a:buClrTx/>
                        <a:buSzTx/>
                        <a:buFontTx/>
                        <a:buNone/>
                        <a:tabLst/>
                        <a:defRPr/>
                      </a:pPr>
                      <a:r>
                        <a:rPr lang="en-GB" sz="400" dirty="0">
                          <a:solidFill>
                            <a:schemeClr val="tx1"/>
                          </a:solidFill>
                          <a:latin typeface="+mn-lt"/>
                        </a:rPr>
                        <a:t>H4) Choose the handwriting that is best suited for a specific task. </a:t>
                      </a: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r>
                        <a:rPr lang="en-GB" sz="400" dirty="0">
                          <a:solidFill>
                            <a:schemeClr val="tx1"/>
                          </a:solidFill>
                          <a:effectLst/>
                          <a:latin typeface="+mn-lt"/>
                          <a:ea typeface="Times New Roman" panose="02020603050405020304" pitchFamily="18" charset="0"/>
                          <a:cs typeface="Times New Roman" panose="02020603050405020304" pitchFamily="18" charset="0"/>
                        </a:rPr>
                        <a:t>VGP1) Vary sentence structure to suit formal and informal writing.</a:t>
                      </a:r>
                    </a:p>
                    <a:p>
                      <a:r>
                        <a:rPr lang="en-GB" sz="400" dirty="0">
                          <a:solidFill>
                            <a:schemeClr val="tx1"/>
                          </a:solidFill>
                          <a:effectLst/>
                          <a:latin typeface="+mn-lt"/>
                          <a:ea typeface="Times New Roman" panose="02020603050405020304" pitchFamily="18" charset="0"/>
                          <a:cs typeface="Times New Roman" panose="02020603050405020304" pitchFamily="18" charset="0"/>
                        </a:rPr>
                        <a:t>VGP2a) Use a variety of organisational and presentational devices appropriate to the text type.</a:t>
                      </a:r>
                    </a:p>
                    <a:p>
                      <a:r>
                        <a:rPr lang="en-GB" sz="400" dirty="0">
                          <a:solidFill>
                            <a:schemeClr val="tx1"/>
                          </a:solidFill>
                          <a:effectLst/>
                          <a:latin typeface="+mn-lt"/>
                          <a:ea typeface="Times New Roman" panose="02020603050405020304" pitchFamily="18" charset="0"/>
                          <a:cs typeface="Times New Roman" panose="02020603050405020304" pitchFamily="18" charset="0"/>
                        </a:rPr>
                        <a:t>VGP2b) Write in paragraphs which can clearly signal a change in subject, time, place or event.</a:t>
                      </a:r>
                    </a:p>
                    <a:p>
                      <a:r>
                        <a:rPr lang="en-GB" sz="400" dirty="0">
                          <a:solidFill>
                            <a:schemeClr val="tx1"/>
                          </a:solidFill>
                          <a:effectLst/>
                          <a:latin typeface="+mn-lt"/>
                          <a:ea typeface="Times New Roman" panose="02020603050405020304" pitchFamily="18" charset="0"/>
                          <a:cs typeface="Times New Roman" panose="02020603050405020304" pitchFamily="18" charset="0"/>
                        </a:rPr>
                        <a:t>VGP3) Proof read for spelling and punctuation errors.</a:t>
                      </a:r>
                    </a:p>
                    <a:p>
                      <a:r>
                        <a:rPr lang="en-GB" sz="400" dirty="0">
                          <a:solidFill>
                            <a:schemeClr val="tx1"/>
                          </a:solidFill>
                          <a:effectLst/>
                          <a:latin typeface="+mn-lt"/>
                          <a:ea typeface="Times New Roman" panose="02020603050405020304" pitchFamily="18" charset="0"/>
                          <a:cs typeface="Times New Roman" panose="02020603050405020304" pitchFamily="18" charset="0"/>
                        </a:rPr>
                        <a:t>VGP4) Use a hyphen to avoid ambiguity.</a:t>
                      </a:r>
                    </a:p>
                    <a:p>
                      <a:endParaRPr lang="en-GB" sz="400" dirty="0">
                        <a:solidFill>
                          <a:schemeClr val="tx1"/>
                        </a:solidFill>
                        <a:effectLst/>
                        <a:latin typeface="+mn-lt"/>
                        <a:ea typeface="Times New Roman" panose="02020603050405020304" pitchFamily="18" charset="0"/>
                        <a:cs typeface="Times New Roman" panose="02020603050405020304" pitchFamily="18" charset="0"/>
                      </a:endParaRPr>
                    </a:p>
                    <a:p>
                      <a:r>
                        <a:rPr lang="en-GB" sz="400" dirty="0">
                          <a:solidFill>
                            <a:schemeClr val="tx1"/>
                          </a:solidFill>
                          <a:effectLst/>
                          <a:latin typeface="+mn-lt"/>
                          <a:ea typeface="Times New Roman" panose="02020603050405020304" pitchFamily="18" charset="0"/>
                          <a:cs typeface="Times New Roman" panose="02020603050405020304" pitchFamily="18" charset="0"/>
                        </a:rPr>
                        <a:t>VGP6) Use the semi-colon, colon and dash, and use the colon to introduce a list and the semi-colon within lists.</a:t>
                      </a:r>
                    </a:p>
                    <a:p>
                      <a:r>
                        <a:rPr lang="en-GB" sz="400" dirty="0">
                          <a:solidFill>
                            <a:schemeClr val="tx1"/>
                          </a:solidFill>
                          <a:effectLst/>
                          <a:latin typeface="+mn-lt"/>
                          <a:ea typeface="Times New Roman" panose="02020603050405020304" pitchFamily="18" charset="0"/>
                          <a:cs typeface="Times New Roman" panose="02020603050405020304" pitchFamily="18" charset="0"/>
                        </a:rPr>
                        <a:t>VGP7) Use the passive voice.</a:t>
                      </a:r>
                    </a:p>
                    <a:p>
                      <a:endParaRPr lang="en-GB" sz="400" dirty="0">
                        <a:solidFill>
                          <a:schemeClr val="tx1"/>
                        </a:solidFill>
                        <a:effectLst/>
                        <a:latin typeface="+mn-lt"/>
                        <a:ea typeface="Times New Roman" panose="02020603050405020304" pitchFamily="18"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r>
                        <a:rPr lang="en-GB" sz="400" dirty="0"/>
                        <a:t>C1) Use a range of sentence starters to create specific effects, and use developed noun phrases to add detail to sentences.</a:t>
                      </a:r>
                    </a:p>
                    <a:p>
                      <a:r>
                        <a:rPr lang="en-GB" sz="400" dirty="0"/>
                        <a:t>C2) Use layout devices such as headings, sub-headings, columns, bullets or tables</a:t>
                      </a:r>
                    </a:p>
                    <a:p>
                      <a:r>
                        <a:rPr lang="en-GB" sz="400" dirty="0"/>
                        <a:t>C3) Sustain and develop ideas logically in narrative and non-narrative writing; Ensure the correct and consistent use of tense throughout</a:t>
                      </a:r>
                    </a:p>
                    <a:p>
                      <a:r>
                        <a:rPr lang="en-GB" sz="400" dirty="0"/>
                        <a:t>C4a) Use grammatical structures and features and choose vocabulary appropriate to the audience, purpose and degree of formality to make meaning clear and create effect, and use commas to mark phrases and clauses. </a:t>
                      </a:r>
                    </a:p>
                    <a:p>
                      <a:r>
                        <a:rPr lang="en-GB" sz="400" dirty="0"/>
                        <a:t>C4b) Use the passive voice to present information with a different emphasis. </a:t>
                      </a:r>
                    </a:p>
                    <a:p>
                      <a:r>
                        <a:rPr lang="en-GB" sz="400" dirty="0"/>
                        <a:t>C5a) Identify the audience for and purpose of the writing.</a:t>
                      </a:r>
                    </a:p>
                    <a:p>
                      <a:r>
                        <a:rPr lang="en-GB" sz="400" dirty="0"/>
                        <a:t>C5b) Choose the appropriate form and register for the audience and purpose of the writing.</a:t>
                      </a:r>
                    </a:p>
                    <a:p>
                      <a:r>
                        <a:rPr lang="en-GB" sz="400" dirty="0"/>
                        <a:t>C6) Use character, dialogue and action to advance events in narrative writing.</a:t>
                      </a:r>
                    </a:p>
                    <a:p>
                      <a:r>
                        <a:rPr lang="en-GB" sz="400" dirty="0"/>
                        <a:t>C7) Summarise a text, conveying key information in writing. </a:t>
                      </a: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2842557260"/>
                  </a:ext>
                </a:extLst>
              </a:tr>
            </a:tbl>
          </a:graphicData>
        </a:graphic>
      </p:graphicFrame>
      <p:graphicFrame>
        <p:nvGraphicFramePr>
          <p:cNvPr id="127" name="Table 126">
            <a:extLst>
              <a:ext uri="{FF2B5EF4-FFF2-40B4-BE49-F238E27FC236}">
                <a16:creationId xmlns:a16="http://schemas.microsoft.com/office/drawing/2014/main" id="{FA7217C9-615E-4EA8-B28D-4BC64A0866B5}"/>
              </a:ext>
            </a:extLst>
          </p:cNvPr>
          <p:cNvGraphicFramePr>
            <a:graphicFrameLocks noGrp="1"/>
          </p:cNvGraphicFramePr>
          <p:nvPr>
            <p:extLst>
              <p:ext uri="{D42A27DB-BD31-4B8C-83A1-F6EECF244321}">
                <p14:modId xmlns:p14="http://schemas.microsoft.com/office/powerpoint/2010/main" val="1525379701"/>
              </p:ext>
            </p:extLst>
          </p:nvPr>
        </p:nvGraphicFramePr>
        <p:xfrm>
          <a:off x="3424885" y="5069738"/>
          <a:ext cx="5436997" cy="1509497"/>
        </p:xfrm>
        <a:graphic>
          <a:graphicData uri="http://schemas.openxmlformats.org/drawingml/2006/table">
            <a:tbl>
              <a:tblPr firstRow="1" bandRow="1">
                <a:tableStyleId>{00A15C55-8517-42AA-B614-E9B94910E393}</a:tableStyleId>
              </a:tblPr>
              <a:tblGrid>
                <a:gridCol w="1223351">
                  <a:extLst>
                    <a:ext uri="{9D8B030D-6E8A-4147-A177-3AD203B41FA5}">
                      <a16:colId xmlns:a16="http://schemas.microsoft.com/office/drawing/2014/main" val="20000"/>
                    </a:ext>
                  </a:extLst>
                </a:gridCol>
                <a:gridCol w="878959">
                  <a:extLst>
                    <a:ext uri="{9D8B030D-6E8A-4147-A177-3AD203B41FA5}">
                      <a16:colId xmlns:a16="http://schemas.microsoft.com/office/drawing/2014/main" val="1259244941"/>
                    </a:ext>
                  </a:extLst>
                </a:gridCol>
                <a:gridCol w="1538176">
                  <a:extLst>
                    <a:ext uri="{9D8B030D-6E8A-4147-A177-3AD203B41FA5}">
                      <a16:colId xmlns:a16="http://schemas.microsoft.com/office/drawing/2014/main" val="2513958858"/>
                    </a:ext>
                  </a:extLst>
                </a:gridCol>
                <a:gridCol w="1796511">
                  <a:extLst>
                    <a:ext uri="{9D8B030D-6E8A-4147-A177-3AD203B41FA5}">
                      <a16:colId xmlns:a16="http://schemas.microsoft.com/office/drawing/2014/main" val="3174858056"/>
                    </a:ext>
                  </a:extLst>
                </a:gridCol>
              </a:tblGrid>
              <a:tr h="285362">
                <a:tc>
                  <a:txBody>
                    <a:bodyPr/>
                    <a:lstStyle/>
                    <a:p>
                      <a:pPr algn="ctr">
                        <a:lnSpc>
                          <a:spcPct val="107000"/>
                        </a:lnSpc>
                        <a:spcAft>
                          <a:spcPts val="0"/>
                        </a:spcAft>
                      </a:pPr>
                      <a:r>
                        <a:rPr lang="en-GB" sz="800" b="1" kern="1200" dirty="0">
                          <a:solidFill>
                            <a:srgbClr val="000000"/>
                          </a:solidFill>
                          <a:effectLst/>
                          <a:latin typeface="Tw Cen MT" panose="020B0602020104020603" pitchFamily="34" charset="0"/>
                          <a:ea typeface="Times New Roman" panose="02020603050405020304" pitchFamily="18" charset="0"/>
                          <a:cs typeface="Arial" panose="020B0604020202020204" pitchFamily="34" charset="0"/>
                        </a:rPr>
                        <a:t>Y5 SPELLING</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pPr algn="ctr">
                        <a:lnSpc>
                          <a:spcPct val="107000"/>
                        </a:lnSpc>
                        <a:spcAft>
                          <a:spcPts val="0"/>
                        </a:spcAft>
                      </a:pPr>
                      <a:r>
                        <a:rPr lang="en-GB" sz="800" b="1" kern="1200" dirty="0">
                          <a:solidFill>
                            <a:srgbClr val="000000"/>
                          </a:solidFill>
                          <a:effectLst/>
                          <a:latin typeface="Tw Cen MT" panose="020B0602020104020603" pitchFamily="34" charset="0"/>
                          <a:ea typeface="Times New Roman" panose="02020603050405020304" pitchFamily="18" charset="0"/>
                          <a:cs typeface="Arial" panose="020B0604020202020204" pitchFamily="34" charset="0"/>
                        </a:rPr>
                        <a:t>Y5 HANDWRITING</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pPr algn="ctr">
                        <a:lnSpc>
                          <a:spcPct val="107000"/>
                        </a:lnSpc>
                        <a:spcAft>
                          <a:spcPts val="0"/>
                        </a:spcAft>
                      </a:pPr>
                      <a:r>
                        <a:rPr lang="en-GB" sz="800" b="1" kern="1200" dirty="0">
                          <a:solidFill>
                            <a:srgbClr val="000000"/>
                          </a:solidFill>
                          <a:effectLst/>
                          <a:latin typeface="Tw Cen MT" panose="020B0602020104020603" pitchFamily="34" charset="0"/>
                          <a:ea typeface="Times New Roman" panose="02020603050405020304" pitchFamily="18" charset="0"/>
                          <a:cs typeface="Arial" panose="020B0604020202020204" pitchFamily="34" charset="0"/>
                        </a:rPr>
                        <a:t>Y5 VOCABULARY, GRAMMAR &amp; PUNCTUATION</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pPr algn="ctr">
                        <a:lnSpc>
                          <a:spcPct val="107000"/>
                        </a:lnSpc>
                        <a:spcAft>
                          <a:spcPts val="0"/>
                        </a:spcAft>
                      </a:pPr>
                      <a:r>
                        <a:rPr lang="en-GB" sz="800" b="1" kern="1200" dirty="0">
                          <a:solidFill>
                            <a:srgbClr val="000000"/>
                          </a:solidFill>
                          <a:effectLst/>
                          <a:latin typeface="Tw Cen MT" panose="020B0602020104020603" pitchFamily="34" charset="0"/>
                          <a:ea typeface="Times New Roman" panose="02020603050405020304" pitchFamily="18" charset="0"/>
                          <a:cs typeface="Arial" panose="020B0604020202020204" pitchFamily="34" charset="0"/>
                        </a:rPr>
                        <a:t>Y5 COMPOSITION</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0"/>
                  </a:ext>
                </a:extLst>
              </a:tr>
              <a:tr h="1163104">
                <a:tc>
                  <a:txBody>
                    <a:bodyPr/>
                    <a:lstStyle/>
                    <a:p>
                      <a:pPr fontAlgn="base">
                        <a:lnSpc>
                          <a:spcPct val="107000"/>
                        </a:lnSpc>
                        <a:spcAft>
                          <a:spcPts val="0"/>
                        </a:spcAft>
                      </a:pPr>
                      <a:r>
                        <a:rPr lang="en-GB" sz="400" dirty="0">
                          <a:effectLst/>
                          <a:latin typeface="+mn-lt"/>
                          <a:ea typeface="Calibri" panose="020F0502020204030204" pitchFamily="34" charset="0"/>
                          <a:cs typeface="Times New Roman" panose="02020603050405020304" pitchFamily="18" charset="0"/>
                        </a:rPr>
                        <a:t>S1) Distinguish between homophones and other words which are often confused.</a:t>
                      </a:r>
                    </a:p>
                    <a:p>
                      <a:pPr fontAlgn="base">
                        <a:lnSpc>
                          <a:spcPct val="107000"/>
                        </a:lnSpc>
                        <a:spcAft>
                          <a:spcPts val="0"/>
                        </a:spcAft>
                      </a:pPr>
                      <a:r>
                        <a:rPr lang="en-GB" sz="400" dirty="0">
                          <a:effectLst/>
                          <a:latin typeface="+mn-lt"/>
                          <a:ea typeface="Calibri" panose="020F0502020204030204" pitchFamily="34" charset="0"/>
                          <a:cs typeface="Times New Roman" panose="02020603050405020304" pitchFamily="18" charset="0"/>
                        </a:rPr>
                        <a:t>S2) Form verbs with prefixes and convert nouns or adjectives into verbs by adding a suffix, understanding the rules for adding prefixes and suffixes.</a:t>
                      </a:r>
                    </a:p>
                    <a:p>
                      <a:pPr fontAlgn="base">
                        <a:lnSpc>
                          <a:spcPct val="107000"/>
                        </a:lnSpc>
                        <a:spcAft>
                          <a:spcPts val="0"/>
                        </a:spcAft>
                      </a:pPr>
                      <a:r>
                        <a:rPr lang="en-GB" sz="400" dirty="0">
                          <a:effectLst/>
                          <a:latin typeface="+mn-lt"/>
                          <a:ea typeface="Calibri" panose="020F0502020204030204" pitchFamily="34" charset="0"/>
                          <a:cs typeface="Times New Roman" panose="02020603050405020304" pitchFamily="18" charset="0"/>
                        </a:rPr>
                        <a:t>S3) Spell the commonly mis-spelt words from the Y5/6 word list.</a:t>
                      </a:r>
                    </a:p>
                    <a:p>
                      <a:pPr fontAlgn="base">
                        <a:lnSpc>
                          <a:spcPct val="107000"/>
                        </a:lnSpc>
                        <a:spcAft>
                          <a:spcPts val="0"/>
                        </a:spcAft>
                      </a:pPr>
                      <a:r>
                        <a:rPr lang="en-GB" sz="400" dirty="0">
                          <a:effectLst/>
                          <a:latin typeface="+mn-lt"/>
                          <a:ea typeface="Calibri" panose="020F0502020204030204" pitchFamily="34" charset="0"/>
                          <a:cs typeface="Times New Roman" panose="02020603050405020304" pitchFamily="18" charset="0"/>
                        </a:rPr>
                        <a:t>S4) Spell words with silent letters.</a:t>
                      </a:r>
                    </a:p>
                    <a:p>
                      <a:pPr fontAlgn="base">
                        <a:lnSpc>
                          <a:spcPct val="107000"/>
                        </a:lnSpc>
                        <a:spcAft>
                          <a:spcPts val="0"/>
                        </a:spcAft>
                      </a:pPr>
                      <a:r>
                        <a:rPr lang="en-GB" sz="400" dirty="0">
                          <a:effectLst/>
                          <a:latin typeface="+mn-lt"/>
                          <a:ea typeface="Calibri" panose="020F0502020204030204" pitchFamily="34" charset="0"/>
                          <a:cs typeface="Times New Roman" panose="02020603050405020304" pitchFamily="18" charset="0"/>
                        </a:rPr>
                        <a:t>S5) Use the first 3 or 4 letters of a word to check spelling, meaning or both in a dictionary; and use a thesaurus. </a:t>
                      </a:r>
                    </a:p>
                    <a:p>
                      <a:pPr fontAlgn="base">
                        <a:lnSpc>
                          <a:spcPct val="107000"/>
                        </a:lnSpc>
                        <a:spcAft>
                          <a:spcPts val="0"/>
                        </a:spcAft>
                      </a:pPr>
                      <a:r>
                        <a:rPr lang="en-GB" sz="400" dirty="0">
                          <a:effectLst/>
                          <a:latin typeface="+mn-lt"/>
                          <a:ea typeface="Calibri" panose="020F0502020204030204" pitchFamily="34" charset="0"/>
                          <a:cs typeface="Times New Roman" panose="02020603050405020304" pitchFamily="18" charset="0"/>
                        </a:rPr>
                        <a:t>S6) Use a range of spelling strategies. </a:t>
                      </a: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pPr marL="0" marR="0" lvl="0" indent="0" algn="l" defTabSz="1195212" rtl="0" eaLnBrk="1" fontAlgn="base" latinLnBrk="0" hangingPunct="1">
                        <a:lnSpc>
                          <a:spcPct val="107000"/>
                        </a:lnSpc>
                        <a:spcBef>
                          <a:spcPts val="0"/>
                        </a:spcBef>
                        <a:spcAft>
                          <a:spcPts val="0"/>
                        </a:spcAft>
                        <a:buClrTx/>
                        <a:buSzTx/>
                        <a:buFontTx/>
                        <a:buNone/>
                        <a:tabLst/>
                        <a:defRPr/>
                      </a:pPr>
                      <a:r>
                        <a:rPr lang="en-GB" sz="400" dirty="0">
                          <a:solidFill>
                            <a:schemeClr val="tx1"/>
                          </a:solidFill>
                          <a:latin typeface="+mn-lt"/>
                        </a:rPr>
                        <a:t>H3) Choose the style of handwriting to use when given a choice. </a:t>
                      </a:r>
                    </a:p>
                    <a:p>
                      <a:pPr marL="0" marR="0" lvl="0" indent="0" algn="l" defTabSz="1195212" rtl="0" eaLnBrk="1" fontAlgn="base" latinLnBrk="0" hangingPunct="1">
                        <a:lnSpc>
                          <a:spcPct val="107000"/>
                        </a:lnSpc>
                        <a:spcBef>
                          <a:spcPts val="0"/>
                        </a:spcBef>
                        <a:spcAft>
                          <a:spcPts val="0"/>
                        </a:spcAft>
                        <a:buClrTx/>
                        <a:buSzTx/>
                        <a:buFontTx/>
                        <a:buNone/>
                        <a:tabLst/>
                        <a:defRPr/>
                      </a:pPr>
                      <a:r>
                        <a:rPr lang="en-GB" sz="400" dirty="0">
                          <a:solidFill>
                            <a:schemeClr val="tx1"/>
                          </a:solidFill>
                          <a:latin typeface="+mn-lt"/>
                        </a:rPr>
                        <a:t>H4) Choose the handwriting that is best suited for a specific task. </a:t>
                      </a: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r>
                        <a:rPr lang="en-GB" sz="400" dirty="0">
                          <a:solidFill>
                            <a:schemeClr val="tx1"/>
                          </a:solidFill>
                          <a:effectLst/>
                          <a:latin typeface="+mn-lt"/>
                          <a:ea typeface="Times New Roman" panose="02020603050405020304" pitchFamily="18" charset="0"/>
                          <a:cs typeface="Times New Roman" panose="02020603050405020304" pitchFamily="18" charset="0"/>
                        </a:rPr>
                        <a:t>VGP1) Use relative clauses.</a:t>
                      </a:r>
                    </a:p>
                    <a:p>
                      <a:r>
                        <a:rPr lang="en-GB" sz="400" dirty="0">
                          <a:solidFill>
                            <a:schemeClr val="tx1"/>
                          </a:solidFill>
                          <a:effectLst/>
                          <a:latin typeface="+mn-lt"/>
                          <a:ea typeface="Times New Roman" panose="02020603050405020304" pitchFamily="18" charset="0"/>
                          <a:cs typeface="Times New Roman" panose="02020603050405020304" pitchFamily="18" charset="0"/>
                        </a:rPr>
                        <a:t>VGP2) Build cohesion between paragraphs, by using adverbials to link paragraphs. </a:t>
                      </a:r>
                    </a:p>
                    <a:p>
                      <a:r>
                        <a:rPr lang="en-GB" sz="400" dirty="0">
                          <a:solidFill>
                            <a:schemeClr val="tx1"/>
                          </a:solidFill>
                          <a:effectLst/>
                          <a:latin typeface="+mn-lt"/>
                          <a:ea typeface="Times New Roman" panose="02020603050405020304" pitchFamily="18" charset="0"/>
                          <a:cs typeface="Times New Roman" panose="02020603050405020304" pitchFamily="18" charset="0"/>
                        </a:rPr>
                        <a:t>VGP3) Proof read for errors in spelling and punctuation</a:t>
                      </a:r>
                    </a:p>
                    <a:p>
                      <a:r>
                        <a:rPr lang="en-GB" sz="400" dirty="0">
                          <a:solidFill>
                            <a:schemeClr val="tx1"/>
                          </a:solidFill>
                          <a:effectLst/>
                          <a:latin typeface="+mn-lt"/>
                          <a:ea typeface="Times New Roman" panose="02020603050405020304" pitchFamily="18" charset="0"/>
                          <a:cs typeface="Times New Roman" panose="02020603050405020304" pitchFamily="18" charset="0"/>
                        </a:rPr>
                        <a:t>VGP4) Use brackets, dashes and commas to indicate parenthesis.</a:t>
                      </a:r>
                    </a:p>
                    <a:p>
                      <a:endParaRPr lang="en-GB" sz="400" dirty="0">
                        <a:solidFill>
                          <a:schemeClr val="tx1"/>
                        </a:solidFill>
                        <a:effectLst/>
                        <a:latin typeface="+mn-lt"/>
                        <a:ea typeface="Times New Roman" panose="02020603050405020304" pitchFamily="18" charset="0"/>
                        <a:cs typeface="Times New Roman" panose="02020603050405020304" pitchFamily="18" charset="0"/>
                      </a:endParaRPr>
                    </a:p>
                    <a:p>
                      <a:r>
                        <a:rPr lang="en-GB" sz="400" dirty="0">
                          <a:solidFill>
                            <a:schemeClr val="tx1"/>
                          </a:solidFill>
                          <a:effectLst/>
                          <a:latin typeface="+mn-lt"/>
                          <a:ea typeface="Times New Roman" panose="02020603050405020304" pitchFamily="18" charset="0"/>
                          <a:cs typeface="Times New Roman" panose="02020603050405020304" pitchFamily="18" charset="0"/>
                        </a:rPr>
                        <a:t>VGP6) Use commas to clarify meaning or avoid ambiguity. </a:t>
                      </a:r>
                    </a:p>
                    <a:p>
                      <a:r>
                        <a:rPr lang="en-GB" sz="400" dirty="0">
                          <a:solidFill>
                            <a:schemeClr val="tx1"/>
                          </a:solidFill>
                          <a:effectLst/>
                          <a:latin typeface="+mn-lt"/>
                          <a:ea typeface="Times New Roman" panose="02020603050405020304" pitchFamily="18" charset="0"/>
                          <a:cs typeface="Times New Roman" panose="02020603050405020304" pitchFamily="18" charset="0"/>
                        </a:rPr>
                        <a:t>VGP7) Use adverbs or modal verbs to indicate a degree of possibility. </a:t>
                      </a:r>
                    </a:p>
                    <a:p>
                      <a:endParaRPr lang="en-GB" sz="400" dirty="0">
                        <a:solidFill>
                          <a:schemeClr val="tx1"/>
                        </a:solidFill>
                        <a:effectLst/>
                        <a:latin typeface="+mn-lt"/>
                        <a:ea typeface="Times New Roman" panose="02020603050405020304" pitchFamily="18" charset="0"/>
                        <a:cs typeface="Times New Roman" panose="02020603050405020304" pitchFamily="18" charset="0"/>
                      </a:endParaRPr>
                    </a:p>
                    <a:p>
                      <a:endParaRPr lang="en-GB" sz="400" dirty="0">
                        <a:solidFill>
                          <a:schemeClr val="tx1"/>
                        </a:solidFill>
                        <a:effectLst/>
                        <a:latin typeface="+mn-lt"/>
                        <a:ea typeface="Times New Roman" panose="02020603050405020304" pitchFamily="18"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r>
                        <a:rPr lang="en-GB" sz="400" dirty="0"/>
                        <a:t>C1) Start sentences in different ways.</a:t>
                      </a:r>
                    </a:p>
                    <a:p>
                      <a:r>
                        <a:rPr lang="en-GB" sz="400" dirty="0"/>
                        <a:t>C2) Organise my writing into paragraphs to show different information or events, and use further organisational &amp; presentational devices to structure text and to guide the reader </a:t>
                      </a:r>
                      <a:r>
                        <a:rPr lang="en-GB" sz="400" dirty="0" err="1"/>
                        <a:t>eg</a:t>
                      </a:r>
                      <a:r>
                        <a:rPr lang="en-GB" sz="400" dirty="0"/>
                        <a:t> headings, statements, underlining</a:t>
                      </a:r>
                    </a:p>
                    <a:p>
                      <a:r>
                        <a:rPr lang="en-GB" sz="400" dirty="0"/>
                        <a:t>C3) Ensure consistent and correct use of tense throughout.</a:t>
                      </a:r>
                    </a:p>
                    <a:p>
                      <a:r>
                        <a:rPr lang="en-GB" sz="400" dirty="0"/>
                        <a:t>C4) Use grammar and vocabulary to create an impact on the reader, using stylistic devices to create effects in writing and add well-chosen detail to interest the reader.</a:t>
                      </a:r>
                    </a:p>
                    <a:p>
                      <a:r>
                        <a:rPr lang="en-GB" sz="400" dirty="0"/>
                        <a:t>C5a) Discuss the audience and purpose of the writing.</a:t>
                      </a:r>
                    </a:p>
                    <a:p>
                      <a:r>
                        <a:rPr lang="en-GB" sz="400" dirty="0"/>
                        <a:t>C5b) Use the correct features and sentence structure matched to the text type we are working on.</a:t>
                      </a:r>
                    </a:p>
                    <a:p>
                      <a:r>
                        <a:rPr lang="en-GB" sz="400" dirty="0"/>
                        <a:t>C6) Develop characters through action and dialogue, and establish a viewpoint as the writer through commenting on characters and events.</a:t>
                      </a:r>
                    </a:p>
                    <a:p>
                      <a:r>
                        <a:rPr lang="en-GB" sz="400" dirty="0"/>
                        <a:t>C7) Summarise a paragraph.</a:t>
                      </a:r>
                    </a:p>
                    <a:p>
                      <a:endParaRPr lang="en-GB" sz="400" dirty="0"/>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2842557260"/>
                  </a:ext>
                </a:extLst>
              </a:tr>
            </a:tbl>
          </a:graphicData>
        </a:graphic>
      </p:graphicFrame>
      <p:graphicFrame>
        <p:nvGraphicFramePr>
          <p:cNvPr id="129" name="Table 128">
            <a:extLst>
              <a:ext uri="{FF2B5EF4-FFF2-40B4-BE49-F238E27FC236}">
                <a16:creationId xmlns:a16="http://schemas.microsoft.com/office/drawing/2014/main" id="{45F71A18-81FE-43DB-B3DD-A6E90FE6164E}"/>
              </a:ext>
            </a:extLst>
          </p:cNvPr>
          <p:cNvGraphicFramePr>
            <a:graphicFrameLocks noGrp="1"/>
          </p:cNvGraphicFramePr>
          <p:nvPr>
            <p:extLst>
              <p:ext uri="{D42A27DB-BD31-4B8C-83A1-F6EECF244321}">
                <p14:modId xmlns:p14="http://schemas.microsoft.com/office/powerpoint/2010/main" val="922382802"/>
              </p:ext>
            </p:extLst>
          </p:nvPr>
        </p:nvGraphicFramePr>
        <p:xfrm>
          <a:off x="3397672" y="10993482"/>
          <a:ext cx="5436997" cy="1445957"/>
        </p:xfrm>
        <a:graphic>
          <a:graphicData uri="http://schemas.openxmlformats.org/drawingml/2006/table">
            <a:tbl>
              <a:tblPr firstRow="1" bandRow="1">
                <a:tableStyleId>{00A15C55-8517-42AA-B614-E9B94910E393}</a:tableStyleId>
              </a:tblPr>
              <a:tblGrid>
                <a:gridCol w="1223351">
                  <a:extLst>
                    <a:ext uri="{9D8B030D-6E8A-4147-A177-3AD203B41FA5}">
                      <a16:colId xmlns:a16="http://schemas.microsoft.com/office/drawing/2014/main" val="20000"/>
                    </a:ext>
                  </a:extLst>
                </a:gridCol>
                <a:gridCol w="878959">
                  <a:extLst>
                    <a:ext uri="{9D8B030D-6E8A-4147-A177-3AD203B41FA5}">
                      <a16:colId xmlns:a16="http://schemas.microsoft.com/office/drawing/2014/main" val="1259244941"/>
                    </a:ext>
                  </a:extLst>
                </a:gridCol>
                <a:gridCol w="1538176">
                  <a:extLst>
                    <a:ext uri="{9D8B030D-6E8A-4147-A177-3AD203B41FA5}">
                      <a16:colId xmlns:a16="http://schemas.microsoft.com/office/drawing/2014/main" val="2513958858"/>
                    </a:ext>
                  </a:extLst>
                </a:gridCol>
                <a:gridCol w="1796511">
                  <a:extLst>
                    <a:ext uri="{9D8B030D-6E8A-4147-A177-3AD203B41FA5}">
                      <a16:colId xmlns:a16="http://schemas.microsoft.com/office/drawing/2014/main" val="3174858056"/>
                    </a:ext>
                  </a:extLst>
                </a:gridCol>
              </a:tblGrid>
              <a:tr h="287136">
                <a:tc>
                  <a:txBody>
                    <a:bodyPr/>
                    <a:lstStyle/>
                    <a:p>
                      <a:pPr algn="ctr">
                        <a:lnSpc>
                          <a:spcPct val="107000"/>
                        </a:lnSpc>
                        <a:spcAft>
                          <a:spcPts val="0"/>
                        </a:spcAft>
                      </a:pPr>
                      <a:r>
                        <a:rPr lang="en-GB" sz="800" b="1" kern="1200" dirty="0">
                          <a:solidFill>
                            <a:srgbClr val="000000"/>
                          </a:solidFill>
                          <a:effectLst/>
                          <a:latin typeface="Tw Cen MT" panose="020B0602020104020603" pitchFamily="34" charset="0"/>
                          <a:ea typeface="Times New Roman" panose="02020603050405020304" pitchFamily="18" charset="0"/>
                          <a:cs typeface="Arial" panose="020B0604020202020204" pitchFamily="34" charset="0"/>
                        </a:rPr>
                        <a:t>Y4 SPELLING</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pPr algn="ctr">
                        <a:lnSpc>
                          <a:spcPct val="107000"/>
                        </a:lnSpc>
                        <a:spcAft>
                          <a:spcPts val="0"/>
                        </a:spcAft>
                      </a:pPr>
                      <a:r>
                        <a:rPr lang="en-GB" sz="800" b="1" kern="1200" dirty="0">
                          <a:solidFill>
                            <a:srgbClr val="000000"/>
                          </a:solidFill>
                          <a:effectLst/>
                          <a:latin typeface="Tw Cen MT" panose="020B0602020104020603" pitchFamily="34" charset="0"/>
                          <a:ea typeface="Times New Roman" panose="02020603050405020304" pitchFamily="18" charset="0"/>
                          <a:cs typeface="Arial" panose="020B0604020202020204" pitchFamily="34" charset="0"/>
                        </a:rPr>
                        <a:t>Y4 HANDWRITING</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pPr algn="ctr">
                        <a:lnSpc>
                          <a:spcPct val="107000"/>
                        </a:lnSpc>
                        <a:spcAft>
                          <a:spcPts val="0"/>
                        </a:spcAft>
                      </a:pPr>
                      <a:r>
                        <a:rPr lang="en-GB" sz="800" b="1" kern="1200" dirty="0">
                          <a:solidFill>
                            <a:srgbClr val="000000"/>
                          </a:solidFill>
                          <a:effectLst/>
                          <a:latin typeface="Tw Cen MT" panose="020B0602020104020603" pitchFamily="34" charset="0"/>
                          <a:ea typeface="Times New Roman" panose="02020603050405020304" pitchFamily="18" charset="0"/>
                          <a:cs typeface="Arial" panose="020B0604020202020204" pitchFamily="34" charset="0"/>
                        </a:rPr>
                        <a:t>Y4 VOCABULARY, GRAMMAR &amp; PUNCTUATION</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pPr algn="ctr">
                        <a:lnSpc>
                          <a:spcPct val="107000"/>
                        </a:lnSpc>
                        <a:spcAft>
                          <a:spcPts val="0"/>
                        </a:spcAft>
                      </a:pPr>
                      <a:r>
                        <a:rPr lang="en-GB" sz="800" b="1" kern="1200" dirty="0">
                          <a:solidFill>
                            <a:srgbClr val="000000"/>
                          </a:solidFill>
                          <a:effectLst/>
                          <a:latin typeface="Tw Cen MT" panose="020B0602020104020603" pitchFamily="34" charset="0"/>
                          <a:ea typeface="Times New Roman" panose="02020603050405020304" pitchFamily="18" charset="0"/>
                          <a:cs typeface="Arial" panose="020B0604020202020204" pitchFamily="34" charset="0"/>
                        </a:rPr>
                        <a:t>Y4 COMPOSITION</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0"/>
                  </a:ext>
                </a:extLst>
              </a:tr>
              <a:tr h="1099564">
                <a:tc>
                  <a:txBody>
                    <a:bodyPr/>
                    <a:lstStyle/>
                    <a:p>
                      <a:pPr fontAlgn="base">
                        <a:lnSpc>
                          <a:spcPct val="107000"/>
                        </a:lnSpc>
                        <a:spcAft>
                          <a:spcPts val="0"/>
                        </a:spcAft>
                      </a:pPr>
                      <a:r>
                        <a:rPr lang="en-GB" sz="400" dirty="0">
                          <a:effectLst/>
                          <a:latin typeface="+mn-lt"/>
                          <a:ea typeface="Calibri" panose="020F0502020204030204" pitchFamily="34" charset="0"/>
                          <a:cs typeface="Times New Roman" panose="02020603050405020304" pitchFamily="18" charset="0"/>
                        </a:rPr>
                        <a:t>S1) Recognise and spell homophones.</a:t>
                      </a:r>
                    </a:p>
                    <a:p>
                      <a:pPr fontAlgn="base">
                        <a:lnSpc>
                          <a:spcPct val="107000"/>
                        </a:lnSpc>
                        <a:spcAft>
                          <a:spcPts val="0"/>
                        </a:spcAft>
                      </a:pPr>
                      <a:r>
                        <a:rPr lang="en-GB" sz="400" dirty="0">
                          <a:effectLst/>
                          <a:latin typeface="+mn-lt"/>
                          <a:ea typeface="Calibri" panose="020F0502020204030204" pitchFamily="34" charset="0"/>
                          <a:cs typeface="Times New Roman" panose="02020603050405020304" pitchFamily="18" charset="0"/>
                        </a:rPr>
                        <a:t>S2) Spell words with prefixes and suffixes and can add them to root words.</a:t>
                      </a:r>
                    </a:p>
                    <a:p>
                      <a:pPr fontAlgn="base">
                        <a:lnSpc>
                          <a:spcPct val="107000"/>
                        </a:lnSpc>
                        <a:spcAft>
                          <a:spcPts val="0"/>
                        </a:spcAft>
                      </a:pPr>
                      <a:r>
                        <a:rPr lang="en-GB" sz="400" dirty="0">
                          <a:effectLst/>
                          <a:latin typeface="+mn-lt"/>
                          <a:ea typeface="Calibri" panose="020F0502020204030204" pitchFamily="34" charset="0"/>
                          <a:cs typeface="Times New Roman" panose="02020603050405020304" pitchFamily="18" charset="0"/>
                        </a:rPr>
                        <a:t>S3) Spell the commonly mis-spelt words from the Y3/4 word list.</a:t>
                      </a:r>
                    </a:p>
                    <a:p>
                      <a:pPr fontAlgn="base">
                        <a:lnSpc>
                          <a:spcPct val="107000"/>
                        </a:lnSpc>
                        <a:spcAft>
                          <a:spcPts val="0"/>
                        </a:spcAft>
                      </a:pPr>
                      <a:endParaRPr lang="en-GB" sz="400" dirty="0">
                        <a:effectLst/>
                        <a:latin typeface="+mn-lt"/>
                        <a:ea typeface="Calibri" panose="020F0502020204030204" pitchFamily="34" charset="0"/>
                        <a:cs typeface="Times New Roman" panose="02020603050405020304" pitchFamily="18" charset="0"/>
                      </a:endParaRPr>
                    </a:p>
                    <a:p>
                      <a:pPr fontAlgn="base">
                        <a:lnSpc>
                          <a:spcPct val="107000"/>
                        </a:lnSpc>
                        <a:spcAft>
                          <a:spcPts val="0"/>
                        </a:spcAft>
                      </a:pPr>
                      <a:r>
                        <a:rPr lang="en-GB" sz="400" dirty="0">
                          <a:effectLst/>
                          <a:latin typeface="+mn-lt"/>
                          <a:ea typeface="Calibri" panose="020F0502020204030204" pitchFamily="34" charset="0"/>
                          <a:cs typeface="Times New Roman" panose="02020603050405020304" pitchFamily="18" charset="0"/>
                        </a:rPr>
                        <a:t>S5) Use the first two or three letters of a word to check a spelling in a dictionary.</a:t>
                      </a:r>
                    </a:p>
                    <a:p>
                      <a:pPr fontAlgn="base">
                        <a:lnSpc>
                          <a:spcPct val="107000"/>
                        </a:lnSpc>
                        <a:spcAft>
                          <a:spcPts val="0"/>
                        </a:spcAft>
                      </a:pPr>
                      <a:r>
                        <a:rPr lang="en-GB" sz="400" dirty="0">
                          <a:effectLst/>
                          <a:latin typeface="+mn-lt"/>
                          <a:ea typeface="Calibri" panose="020F0502020204030204" pitchFamily="34" charset="0"/>
                          <a:cs typeface="Times New Roman" panose="02020603050405020304" pitchFamily="18" charset="0"/>
                        </a:rPr>
                        <a:t>S6) Write from memory simple sentences dictated by the teacher that include words and punctuation already taught.</a:t>
                      </a:r>
                    </a:p>
                    <a:p>
                      <a:pPr fontAlgn="base">
                        <a:lnSpc>
                          <a:spcPct val="107000"/>
                        </a:lnSpc>
                        <a:spcAft>
                          <a:spcPts val="0"/>
                        </a:spcAft>
                      </a:pPr>
                      <a:endParaRPr lang="en-GB" sz="400" dirty="0">
                        <a:effectLst/>
                        <a:latin typeface="+mn-lt"/>
                        <a:ea typeface="Calibri" panose="020F0502020204030204" pitchFamily="34"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pPr marL="0" marR="0" lvl="0" indent="0" algn="l" defTabSz="1195212" rtl="0" eaLnBrk="1" fontAlgn="base" latinLnBrk="0" hangingPunct="1">
                        <a:lnSpc>
                          <a:spcPct val="107000"/>
                        </a:lnSpc>
                        <a:spcBef>
                          <a:spcPts val="0"/>
                        </a:spcBef>
                        <a:spcAft>
                          <a:spcPts val="0"/>
                        </a:spcAft>
                        <a:buClrTx/>
                        <a:buSzTx/>
                        <a:buFontTx/>
                        <a:buNone/>
                        <a:tabLst/>
                        <a:defRPr/>
                      </a:pPr>
                      <a:r>
                        <a:rPr lang="en-GB" sz="400" dirty="0">
                          <a:solidFill>
                            <a:schemeClr val="tx1"/>
                          </a:solidFill>
                          <a:latin typeface="+mn-lt"/>
                        </a:rPr>
                        <a:t>H1) Handwriting is legible and consistent; down strokes of letters are parallel and equidistant; lines of writing are spaced sufficiently so that ascenders and descenders of letters do not touch.</a:t>
                      </a:r>
                    </a:p>
                    <a:p>
                      <a:pPr marL="0" marR="0" lvl="0" indent="0" algn="l" defTabSz="1195212" rtl="0" eaLnBrk="1" fontAlgn="base" latinLnBrk="0" hangingPunct="1">
                        <a:lnSpc>
                          <a:spcPct val="107000"/>
                        </a:lnSpc>
                        <a:spcBef>
                          <a:spcPts val="0"/>
                        </a:spcBef>
                        <a:spcAft>
                          <a:spcPts val="0"/>
                        </a:spcAft>
                        <a:buClrTx/>
                        <a:buSzTx/>
                        <a:buFontTx/>
                        <a:buNone/>
                        <a:tabLst/>
                        <a:defRPr/>
                      </a:pPr>
                      <a:endParaRPr lang="en-GB" sz="400" dirty="0">
                        <a:solidFill>
                          <a:schemeClr val="tx1"/>
                        </a:solidFill>
                        <a:latin typeface="+mn-lt"/>
                      </a:endParaRPr>
                    </a:p>
                    <a:p>
                      <a:pPr marL="0" marR="0" lvl="0" indent="0" algn="l" defTabSz="1195212" rtl="0" eaLnBrk="1" fontAlgn="base" latinLnBrk="0" hangingPunct="1">
                        <a:lnSpc>
                          <a:spcPct val="107000"/>
                        </a:lnSpc>
                        <a:spcBef>
                          <a:spcPts val="0"/>
                        </a:spcBef>
                        <a:spcAft>
                          <a:spcPts val="0"/>
                        </a:spcAft>
                        <a:buClrTx/>
                        <a:buSzTx/>
                        <a:buFontTx/>
                        <a:buNone/>
                        <a:tabLst/>
                        <a:defRPr/>
                      </a:pPr>
                      <a:r>
                        <a:rPr lang="en-GB" sz="400" dirty="0">
                          <a:solidFill>
                            <a:schemeClr val="tx1"/>
                          </a:solidFill>
                          <a:latin typeface="+mn-lt"/>
                        </a:rPr>
                        <a:t>H3) Use the diagonal and horizontal strokes that are needed to join letters and understand which letters should be left </a:t>
                      </a:r>
                      <a:r>
                        <a:rPr lang="en-GB" sz="400" dirty="0" err="1">
                          <a:solidFill>
                            <a:schemeClr val="tx1"/>
                          </a:solidFill>
                          <a:latin typeface="+mn-lt"/>
                        </a:rPr>
                        <a:t>unjoined</a:t>
                      </a:r>
                      <a:r>
                        <a:rPr lang="en-GB" sz="400" dirty="0">
                          <a:solidFill>
                            <a:schemeClr val="tx1"/>
                          </a:solidFill>
                          <a:latin typeface="+mn-lt"/>
                        </a:rPr>
                        <a:t>.</a:t>
                      </a:r>
                    </a:p>
                    <a:p>
                      <a:pPr marL="0" marR="0" lvl="0" indent="0" algn="l" defTabSz="1195212" rtl="0" eaLnBrk="1" fontAlgn="base" latinLnBrk="0" hangingPunct="1">
                        <a:lnSpc>
                          <a:spcPct val="107000"/>
                        </a:lnSpc>
                        <a:spcBef>
                          <a:spcPts val="0"/>
                        </a:spcBef>
                        <a:spcAft>
                          <a:spcPts val="0"/>
                        </a:spcAft>
                        <a:buClrTx/>
                        <a:buSzTx/>
                        <a:buFontTx/>
                        <a:buNone/>
                        <a:tabLst/>
                        <a:defRPr/>
                      </a:pPr>
                      <a:endParaRPr lang="en-GB" sz="400" dirty="0">
                        <a:solidFill>
                          <a:schemeClr val="tx1"/>
                        </a:solidFill>
                        <a:latin typeface="+mn-lt"/>
                      </a:endParaRPr>
                    </a:p>
                    <a:p>
                      <a:pPr marL="0" marR="0" lvl="0" indent="0" algn="l" defTabSz="1195212" rtl="0" eaLnBrk="1" fontAlgn="base" latinLnBrk="0" hangingPunct="1">
                        <a:lnSpc>
                          <a:spcPct val="107000"/>
                        </a:lnSpc>
                        <a:spcBef>
                          <a:spcPts val="0"/>
                        </a:spcBef>
                        <a:spcAft>
                          <a:spcPts val="0"/>
                        </a:spcAft>
                        <a:buClrTx/>
                        <a:buSzTx/>
                        <a:buFontTx/>
                        <a:buNone/>
                        <a:tabLst/>
                        <a:defRPr/>
                      </a:pPr>
                      <a:endParaRPr lang="en-GB" sz="400" dirty="0">
                        <a:solidFill>
                          <a:schemeClr val="tx1"/>
                        </a:solidFill>
                        <a:latin typeface="+mn-lt"/>
                      </a:endParaRP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r>
                        <a:rPr lang="en-GB" sz="400" dirty="0">
                          <a:solidFill>
                            <a:schemeClr val="tx1"/>
                          </a:solidFill>
                          <a:effectLst/>
                          <a:latin typeface="+mn-lt"/>
                          <a:ea typeface="Times New Roman" panose="02020603050405020304" pitchFamily="18" charset="0"/>
                          <a:cs typeface="Times New Roman" panose="02020603050405020304" pitchFamily="18" charset="0"/>
                        </a:rPr>
                        <a:t>VGP1) Use noun phrases which are expanded by adding modifying adjectives, nouns and preposition phrases. </a:t>
                      </a:r>
                    </a:p>
                    <a:p>
                      <a:r>
                        <a:rPr lang="en-GB" sz="400" dirty="0">
                          <a:solidFill>
                            <a:schemeClr val="tx1"/>
                          </a:solidFill>
                          <a:effectLst/>
                          <a:latin typeface="+mn-lt"/>
                          <a:ea typeface="Times New Roman" panose="02020603050405020304" pitchFamily="18" charset="0"/>
                          <a:cs typeface="Times New Roman" panose="02020603050405020304" pitchFamily="18" charset="0"/>
                        </a:rPr>
                        <a:t>VGP2) Write in paragraphs. </a:t>
                      </a:r>
                    </a:p>
                    <a:p>
                      <a:r>
                        <a:rPr lang="en-GB" sz="400" dirty="0">
                          <a:solidFill>
                            <a:schemeClr val="tx1"/>
                          </a:solidFill>
                          <a:effectLst/>
                          <a:latin typeface="+mn-lt"/>
                          <a:ea typeface="Times New Roman" panose="02020603050405020304" pitchFamily="18" charset="0"/>
                          <a:cs typeface="Times New Roman" panose="02020603050405020304" pitchFamily="18" charset="0"/>
                        </a:rPr>
                        <a:t>VGP3) Proof read for spelling and punctuation errors.</a:t>
                      </a:r>
                    </a:p>
                    <a:p>
                      <a:r>
                        <a:rPr lang="en-GB" sz="400" dirty="0">
                          <a:solidFill>
                            <a:schemeClr val="tx1"/>
                          </a:solidFill>
                          <a:effectLst/>
                          <a:latin typeface="+mn-lt"/>
                          <a:ea typeface="Times New Roman" panose="02020603050405020304" pitchFamily="18" charset="0"/>
                          <a:cs typeface="Times New Roman" panose="02020603050405020304" pitchFamily="18" charset="0"/>
                        </a:rPr>
                        <a:t>VGP4) Use inverted commas and other punctuation to indicate direct speech.</a:t>
                      </a:r>
                    </a:p>
                    <a:p>
                      <a:r>
                        <a:rPr lang="en-GB" sz="400" dirty="0">
                          <a:solidFill>
                            <a:schemeClr val="tx1"/>
                          </a:solidFill>
                          <a:effectLst/>
                          <a:latin typeface="+mn-lt"/>
                          <a:ea typeface="Times New Roman" panose="02020603050405020304" pitchFamily="18" charset="0"/>
                          <a:cs typeface="Times New Roman" panose="02020603050405020304" pitchFamily="18" charset="0"/>
                        </a:rPr>
                        <a:t>VGP5) Make an appropriate choice of pronoun and noun within and across sentences.</a:t>
                      </a:r>
                    </a:p>
                    <a:p>
                      <a:r>
                        <a:rPr lang="en-GB" sz="400" dirty="0">
                          <a:solidFill>
                            <a:schemeClr val="tx1"/>
                          </a:solidFill>
                          <a:effectLst/>
                          <a:latin typeface="+mn-lt"/>
                          <a:ea typeface="Times New Roman" panose="02020603050405020304" pitchFamily="18" charset="0"/>
                          <a:cs typeface="Times New Roman" panose="02020603050405020304" pitchFamily="18" charset="0"/>
                        </a:rPr>
                        <a:t>VGP6) Use apostrophes to mark plural possession and use commas after fronted adverbials. </a:t>
                      </a:r>
                    </a:p>
                    <a:p>
                      <a:r>
                        <a:rPr lang="en-GB" sz="400" dirty="0">
                          <a:solidFill>
                            <a:schemeClr val="tx1"/>
                          </a:solidFill>
                          <a:effectLst/>
                          <a:latin typeface="+mn-lt"/>
                          <a:ea typeface="Times New Roman" panose="02020603050405020304" pitchFamily="18" charset="0"/>
                          <a:cs typeface="Times New Roman" panose="02020603050405020304" pitchFamily="18" charset="0"/>
                        </a:rPr>
                        <a:t>VGP7) Use standard forms for verb inflections instead of local spoken forms </a:t>
                      </a:r>
                      <a:r>
                        <a:rPr lang="en-GB" sz="400" dirty="0" err="1">
                          <a:solidFill>
                            <a:schemeClr val="tx1"/>
                          </a:solidFill>
                          <a:effectLst/>
                          <a:latin typeface="+mn-lt"/>
                          <a:ea typeface="Times New Roman" panose="02020603050405020304" pitchFamily="18" charset="0"/>
                          <a:cs typeface="Times New Roman" panose="02020603050405020304" pitchFamily="18" charset="0"/>
                        </a:rPr>
                        <a:t>eg</a:t>
                      </a:r>
                      <a:r>
                        <a:rPr lang="en-GB" sz="400" dirty="0">
                          <a:solidFill>
                            <a:schemeClr val="tx1"/>
                          </a:solidFill>
                          <a:effectLst/>
                          <a:latin typeface="+mn-lt"/>
                          <a:ea typeface="Times New Roman" panose="02020603050405020304" pitchFamily="18" charset="0"/>
                          <a:cs typeface="Times New Roman" panose="02020603050405020304" pitchFamily="18" charset="0"/>
                        </a:rPr>
                        <a:t> ‘we were’ not ‘we was’</a:t>
                      </a:r>
                    </a:p>
                    <a:p>
                      <a:endParaRPr lang="en-GB" sz="400" dirty="0">
                        <a:solidFill>
                          <a:schemeClr val="tx1"/>
                        </a:solidFill>
                        <a:effectLst/>
                        <a:latin typeface="+mn-lt"/>
                        <a:ea typeface="Times New Roman" panose="02020603050405020304" pitchFamily="18" charset="0"/>
                        <a:cs typeface="Times New Roman" panose="02020603050405020304" pitchFamily="18" charset="0"/>
                      </a:endParaRPr>
                    </a:p>
                    <a:p>
                      <a:endParaRPr lang="en-GB" sz="400" dirty="0">
                        <a:solidFill>
                          <a:schemeClr val="tx1"/>
                        </a:solidFill>
                        <a:effectLst/>
                        <a:latin typeface="+mn-lt"/>
                        <a:ea typeface="Times New Roman" panose="02020603050405020304" pitchFamily="18"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r>
                        <a:rPr lang="en-GB" sz="400" dirty="0"/>
                        <a:t>C1) Compose sentences using a range of sentence structures, including using a range of sentences which have more than one clause.</a:t>
                      </a:r>
                    </a:p>
                    <a:p>
                      <a:r>
                        <a:rPr lang="en-GB" sz="400" dirty="0"/>
                        <a:t>C2) Discuss and record ideas, orally rehearsing a sentence or a sequence of sentences.</a:t>
                      </a:r>
                    </a:p>
                    <a:p>
                      <a:r>
                        <a:rPr lang="en-GB" sz="400" dirty="0"/>
                        <a:t>C3) Improve my writing by changing grammar and vocabulary to improve consistency.</a:t>
                      </a:r>
                    </a:p>
                    <a:p>
                      <a:r>
                        <a:rPr lang="en-GB" sz="400" dirty="0"/>
                        <a:t>C4) Apply VGP skills to my writing; such as use appropriate nouns and pronouns within and across sentences to support cohesion and avoid repetition; and use direct speech in my writing and punctuate it correctly.</a:t>
                      </a:r>
                    </a:p>
                    <a:p>
                      <a:r>
                        <a:rPr lang="en-GB" sz="400" dirty="0"/>
                        <a:t>C5) Write a narrative with a clear structure, setting and plot.</a:t>
                      </a:r>
                    </a:p>
                    <a:p>
                      <a:endParaRPr lang="en-GB" sz="400" dirty="0"/>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2842557260"/>
                  </a:ext>
                </a:extLst>
              </a:tr>
            </a:tbl>
          </a:graphicData>
        </a:graphic>
      </p:graphicFrame>
      <p:graphicFrame>
        <p:nvGraphicFramePr>
          <p:cNvPr id="130" name="Table 129">
            <a:extLst>
              <a:ext uri="{FF2B5EF4-FFF2-40B4-BE49-F238E27FC236}">
                <a16:creationId xmlns:a16="http://schemas.microsoft.com/office/drawing/2014/main" id="{A7202926-F637-4B56-A533-E7AE228195A9}"/>
              </a:ext>
            </a:extLst>
          </p:cNvPr>
          <p:cNvGraphicFramePr>
            <a:graphicFrameLocks noGrp="1"/>
          </p:cNvGraphicFramePr>
          <p:nvPr>
            <p:extLst>
              <p:ext uri="{D42A27DB-BD31-4B8C-83A1-F6EECF244321}">
                <p14:modId xmlns:p14="http://schemas.microsoft.com/office/powerpoint/2010/main" val="3222799913"/>
              </p:ext>
            </p:extLst>
          </p:nvPr>
        </p:nvGraphicFramePr>
        <p:xfrm>
          <a:off x="3396794" y="12582042"/>
          <a:ext cx="5436997" cy="1442026"/>
        </p:xfrm>
        <a:graphic>
          <a:graphicData uri="http://schemas.openxmlformats.org/drawingml/2006/table">
            <a:tbl>
              <a:tblPr firstRow="1" bandRow="1">
                <a:tableStyleId>{00A15C55-8517-42AA-B614-E9B94910E393}</a:tableStyleId>
              </a:tblPr>
              <a:tblGrid>
                <a:gridCol w="1129911">
                  <a:extLst>
                    <a:ext uri="{9D8B030D-6E8A-4147-A177-3AD203B41FA5}">
                      <a16:colId xmlns:a16="http://schemas.microsoft.com/office/drawing/2014/main" val="20000"/>
                    </a:ext>
                  </a:extLst>
                </a:gridCol>
                <a:gridCol w="878958">
                  <a:extLst>
                    <a:ext uri="{9D8B030D-6E8A-4147-A177-3AD203B41FA5}">
                      <a16:colId xmlns:a16="http://schemas.microsoft.com/office/drawing/2014/main" val="1259244941"/>
                    </a:ext>
                  </a:extLst>
                </a:gridCol>
                <a:gridCol w="1467293">
                  <a:extLst>
                    <a:ext uri="{9D8B030D-6E8A-4147-A177-3AD203B41FA5}">
                      <a16:colId xmlns:a16="http://schemas.microsoft.com/office/drawing/2014/main" val="2513958858"/>
                    </a:ext>
                  </a:extLst>
                </a:gridCol>
                <a:gridCol w="1960835">
                  <a:extLst>
                    <a:ext uri="{9D8B030D-6E8A-4147-A177-3AD203B41FA5}">
                      <a16:colId xmlns:a16="http://schemas.microsoft.com/office/drawing/2014/main" val="3174858056"/>
                    </a:ext>
                  </a:extLst>
                </a:gridCol>
              </a:tblGrid>
              <a:tr h="262347">
                <a:tc>
                  <a:txBody>
                    <a:bodyPr/>
                    <a:lstStyle/>
                    <a:p>
                      <a:pPr algn="ctr">
                        <a:lnSpc>
                          <a:spcPct val="107000"/>
                        </a:lnSpc>
                        <a:spcAft>
                          <a:spcPts val="0"/>
                        </a:spcAft>
                      </a:pPr>
                      <a:r>
                        <a:rPr lang="en-GB" sz="800" b="1" kern="1200" dirty="0">
                          <a:solidFill>
                            <a:srgbClr val="000000"/>
                          </a:solidFill>
                          <a:effectLst/>
                          <a:latin typeface="Tw Cen MT" panose="020B0602020104020603" pitchFamily="34" charset="0"/>
                          <a:ea typeface="Times New Roman" panose="02020603050405020304" pitchFamily="18" charset="0"/>
                          <a:cs typeface="Arial" panose="020B0604020202020204" pitchFamily="34" charset="0"/>
                        </a:rPr>
                        <a:t>Y3 SPELLING</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pPr algn="ctr">
                        <a:lnSpc>
                          <a:spcPct val="107000"/>
                        </a:lnSpc>
                        <a:spcAft>
                          <a:spcPts val="0"/>
                        </a:spcAft>
                      </a:pPr>
                      <a:r>
                        <a:rPr lang="en-GB" sz="800" b="1" kern="1200" dirty="0">
                          <a:solidFill>
                            <a:srgbClr val="000000"/>
                          </a:solidFill>
                          <a:effectLst/>
                          <a:latin typeface="Tw Cen MT" panose="020B0602020104020603" pitchFamily="34" charset="0"/>
                          <a:ea typeface="Times New Roman" panose="02020603050405020304" pitchFamily="18" charset="0"/>
                          <a:cs typeface="Arial" panose="020B0604020202020204" pitchFamily="34" charset="0"/>
                        </a:rPr>
                        <a:t>Y3 HANDWRITING</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pPr algn="ctr">
                        <a:lnSpc>
                          <a:spcPct val="107000"/>
                        </a:lnSpc>
                        <a:spcAft>
                          <a:spcPts val="0"/>
                        </a:spcAft>
                      </a:pPr>
                      <a:r>
                        <a:rPr lang="en-GB" sz="800" b="1" kern="1200" dirty="0">
                          <a:solidFill>
                            <a:srgbClr val="000000"/>
                          </a:solidFill>
                          <a:effectLst/>
                          <a:latin typeface="Tw Cen MT" panose="020B0602020104020603" pitchFamily="34" charset="0"/>
                          <a:ea typeface="Times New Roman" panose="02020603050405020304" pitchFamily="18" charset="0"/>
                          <a:cs typeface="Arial" panose="020B0604020202020204" pitchFamily="34" charset="0"/>
                        </a:rPr>
                        <a:t>Y3 VOCABULARY, GRAMMAR &amp; PUNCTUATION</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pPr algn="ctr">
                        <a:lnSpc>
                          <a:spcPct val="107000"/>
                        </a:lnSpc>
                        <a:spcAft>
                          <a:spcPts val="0"/>
                        </a:spcAft>
                      </a:pPr>
                      <a:r>
                        <a:rPr lang="en-GB" sz="800" b="1" kern="1200" dirty="0">
                          <a:solidFill>
                            <a:srgbClr val="000000"/>
                          </a:solidFill>
                          <a:effectLst/>
                          <a:latin typeface="Tw Cen MT" panose="020B0602020104020603" pitchFamily="34" charset="0"/>
                          <a:ea typeface="Times New Roman" panose="02020603050405020304" pitchFamily="18" charset="0"/>
                          <a:cs typeface="Arial" panose="020B0604020202020204" pitchFamily="34" charset="0"/>
                        </a:rPr>
                        <a:t>Y3 COMPOSITION</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0"/>
                  </a:ext>
                </a:extLst>
              </a:tr>
              <a:tr h="1095633">
                <a:tc>
                  <a:txBody>
                    <a:bodyPr/>
                    <a:lstStyle/>
                    <a:p>
                      <a:pPr fontAlgn="base">
                        <a:lnSpc>
                          <a:spcPct val="107000"/>
                        </a:lnSpc>
                        <a:spcAft>
                          <a:spcPts val="0"/>
                        </a:spcAft>
                      </a:pPr>
                      <a:r>
                        <a:rPr lang="en-GB" sz="400" dirty="0">
                          <a:effectLst/>
                          <a:latin typeface="+mn-lt"/>
                          <a:ea typeface="Calibri" panose="020F0502020204030204" pitchFamily="34" charset="0"/>
                          <a:cs typeface="Times New Roman" panose="02020603050405020304" pitchFamily="18" charset="0"/>
                        </a:rPr>
                        <a:t>S1) Recognise and spell homophones.</a:t>
                      </a:r>
                    </a:p>
                    <a:p>
                      <a:pPr fontAlgn="base">
                        <a:lnSpc>
                          <a:spcPct val="107000"/>
                        </a:lnSpc>
                        <a:spcAft>
                          <a:spcPts val="0"/>
                        </a:spcAft>
                      </a:pPr>
                      <a:r>
                        <a:rPr lang="en-GB" sz="400" dirty="0">
                          <a:effectLst/>
                          <a:latin typeface="+mn-lt"/>
                          <a:ea typeface="Calibri" panose="020F0502020204030204" pitchFamily="34" charset="0"/>
                          <a:cs typeface="Times New Roman" panose="02020603050405020304" pitchFamily="18" charset="0"/>
                        </a:rPr>
                        <a:t>S2) Spell words with additional prefixes and suffixes and understand how to add them to root words.</a:t>
                      </a:r>
                    </a:p>
                    <a:p>
                      <a:pPr fontAlgn="base">
                        <a:lnSpc>
                          <a:spcPct val="107000"/>
                        </a:lnSpc>
                        <a:spcAft>
                          <a:spcPts val="0"/>
                        </a:spcAft>
                      </a:pPr>
                      <a:r>
                        <a:rPr lang="en-GB" sz="400" dirty="0">
                          <a:effectLst/>
                          <a:latin typeface="+mn-lt"/>
                          <a:ea typeface="Calibri" panose="020F0502020204030204" pitchFamily="34" charset="0"/>
                          <a:cs typeface="Times New Roman"/>
                        </a:rPr>
                        <a:t>S3) Spell the commonly mis-spelt words from the Y3/4 word list.</a:t>
                      </a:r>
                    </a:p>
                    <a:p>
                      <a:pPr fontAlgn="base">
                        <a:lnSpc>
                          <a:spcPct val="107000"/>
                        </a:lnSpc>
                        <a:spcAft>
                          <a:spcPts val="0"/>
                        </a:spcAft>
                      </a:pPr>
                      <a:r>
                        <a:rPr lang="en-GB" sz="400" dirty="0">
                          <a:effectLst/>
                          <a:latin typeface="+mn-lt"/>
                          <a:ea typeface="Calibri" panose="020F0502020204030204" pitchFamily="34" charset="0"/>
                          <a:cs typeface="Times New Roman" panose="02020603050405020304" pitchFamily="18" charset="0"/>
                        </a:rPr>
                        <a:t>S4) Use the correct form of ‘a’ or ‘an’</a:t>
                      </a:r>
                    </a:p>
                    <a:p>
                      <a:pPr fontAlgn="base">
                        <a:lnSpc>
                          <a:spcPct val="107000"/>
                        </a:lnSpc>
                        <a:spcAft>
                          <a:spcPts val="0"/>
                        </a:spcAft>
                      </a:pPr>
                      <a:r>
                        <a:rPr lang="en-GB" sz="400" dirty="0">
                          <a:effectLst/>
                          <a:latin typeface="+mn-lt"/>
                          <a:ea typeface="Calibri" panose="020F0502020204030204" pitchFamily="34" charset="0"/>
                          <a:cs typeface="Times New Roman" panose="02020603050405020304" pitchFamily="18" charset="0"/>
                        </a:rPr>
                        <a:t>S5) Use the first two or three letters of a word to check its spelling in a dictionary. </a:t>
                      </a:r>
                    </a:p>
                    <a:p>
                      <a:pPr fontAlgn="base">
                        <a:lnSpc>
                          <a:spcPct val="107000"/>
                        </a:lnSpc>
                        <a:spcAft>
                          <a:spcPts val="0"/>
                        </a:spcAft>
                      </a:pPr>
                      <a:r>
                        <a:rPr lang="en-GB" sz="400" dirty="0">
                          <a:effectLst/>
                          <a:latin typeface="+mn-lt"/>
                          <a:ea typeface="Calibri" panose="020F0502020204030204" pitchFamily="34" charset="0"/>
                          <a:cs typeface="Times New Roman" panose="02020603050405020304" pitchFamily="18" charset="0"/>
                        </a:rPr>
                        <a:t>S6) Spell words which are in a family correctly.</a:t>
                      </a:r>
                    </a:p>
                    <a:p>
                      <a:pPr fontAlgn="base">
                        <a:lnSpc>
                          <a:spcPct val="107000"/>
                        </a:lnSpc>
                        <a:spcAft>
                          <a:spcPts val="0"/>
                        </a:spcAft>
                      </a:pPr>
                      <a:endParaRPr lang="en-GB" sz="400" dirty="0">
                        <a:effectLst/>
                        <a:latin typeface="+mn-lt"/>
                        <a:ea typeface="Calibri" panose="020F0502020204030204" pitchFamily="34"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pPr marL="0" marR="0" lvl="0" indent="0" algn="l" defTabSz="1195212" rtl="0" eaLnBrk="1" fontAlgn="base" latinLnBrk="0" hangingPunct="1">
                        <a:lnSpc>
                          <a:spcPct val="107000"/>
                        </a:lnSpc>
                        <a:spcBef>
                          <a:spcPts val="0"/>
                        </a:spcBef>
                        <a:spcAft>
                          <a:spcPts val="0"/>
                        </a:spcAft>
                        <a:buClrTx/>
                        <a:buSzTx/>
                        <a:buFontTx/>
                        <a:buNone/>
                        <a:tabLst/>
                        <a:defRPr/>
                      </a:pPr>
                      <a:r>
                        <a:rPr lang="en-GB" sz="400" dirty="0">
                          <a:solidFill>
                            <a:schemeClr val="tx1"/>
                          </a:solidFill>
                          <a:latin typeface="+mn-lt"/>
                        </a:rPr>
                        <a:t>H1) Handwriting begins to show awareness of ascending and descending letters. </a:t>
                      </a:r>
                    </a:p>
                    <a:p>
                      <a:pPr marL="0" marR="0" lvl="0" indent="0" algn="l" defTabSz="1195212" rtl="0" eaLnBrk="1" fontAlgn="base" latinLnBrk="0" hangingPunct="1">
                        <a:lnSpc>
                          <a:spcPct val="107000"/>
                        </a:lnSpc>
                        <a:spcBef>
                          <a:spcPts val="0"/>
                        </a:spcBef>
                        <a:spcAft>
                          <a:spcPts val="0"/>
                        </a:spcAft>
                        <a:buClrTx/>
                        <a:buSzTx/>
                        <a:buFontTx/>
                        <a:buNone/>
                        <a:tabLst/>
                        <a:defRPr/>
                      </a:pPr>
                      <a:endParaRPr lang="en-GB" sz="400" dirty="0">
                        <a:solidFill>
                          <a:schemeClr val="tx1"/>
                        </a:solidFill>
                        <a:latin typeface="+mn-lt"/>
                      </a:endParaRPr>
                    </a:p>
                    <a:p>
                      <a:pPr marL="0" marR="0" lvl="0" indent="0" algn="l" defTabSz="1195212" rtl="0" eaLnBrk="1" fontAlgn="base" latinLnBrk="0" hangingPunct="1">
                        <a:lnSpc>
                          <a:spcPct val="107000"/>
                        </a:lnSpc>
                        <a:spcBef>
                          <a:spcPts val="0"/>
                        </a:spcBef>
                        <a:spcAft>
                          <a:spcPts val="0"/>
                        </a:spcAft>
                        <a:buClrTx/>
                        <a:buSzTx/>
                        <a:buFontTx/>
                        <a:buNone/>
                        <a:tabLst/>
                        <a:defRPr/>
                      </a:pPr>
                      <a:r>
                        <a:rPr lang="en-GB" sz="400" dirty="0">
                          <a:solidFill>
                            <a:schemeClr val="tx1"/>
                          </a:solidFill>
                          <a:latin typeface="+mn-lt"/>
                        </a:rPr>
                        <a:t>H3) Use the diagonal and horizontal strokes that are needed to join letters and understand which letters should be left </a:t>
                      </a:r>
                      <a:r>
                        <a:rPr lang="en-GB" sz="400" dirty="0" err="1">
                          <a:solidFill>
                            <a:schemeClr val="tx1"/>
                          </a:solidFill>
                          <a:latin typeface="+mn-lt"/>
                        </a:rPr>
                        <a:t>unjoined</a:t>
                      </a:r>
                      <a:r>
                        <a:rPr lang="en-GB" sz="400" dirty="0">
                          <a:solidFill>
                            <a:schemeClr val="tx1"/>
                          </a:solidFill>
                          <a:latin typeface="+mn-lt"/>
                        </a:rPr>
                        <a:t>.</a:t>
                      </a:r>
                    </a:p>
                    <a:p>
                      <a:pPr marL="0" marR="0" lvl="0" indent="0" algn="l" defTabSz="1195212" rtl="0" eaLnBrk="1" fontAlgn="base" latinLnBrk="0" hangingPunct="1">
                        <a:lnSpc>
                          <a:spcPct val="107000"/>
                        </a:lnSpc>
                        <a:spcBef>
                          <a:spcPts val="0"/>
                        </a:spcBef>
                        <a:spcAft>
                          <a:spcPts val="0"/>
                        </a:spcAft>
                        <a:buClrTx/>
                        <a:buSzTx/>
                        <a:buFontTx/>
                        <a:buNone/>
                        <a:tabLst/>
                        <a:defRPr/>
                      </a:pPr>
                      <a:endParaRPr lang="en-GB" sz="400" dirty="0">
                        <a:solidFill>
                          <a:schemeClr val="tx1"/>
                        </a:solidFill>
                        <a:latin typeface="+mn-lt"/>
                      </a:endParaRP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r>
                        <a:rPr lang="en-GB" sz="400" dirty="0">
                          <a:solidFill>
                            <a:schemeClr val="tx1"/>
                          </a:solidFill>
                          <a:effectLst/>
                          <a:latin typeface="+mn-lt"/>
                          <a:ea typeface="Times New Roman" panose="02020603050405020304" pitchFamily="18" charset="0"/>
                          <a:cs typeface="Times New Roman" panose="02020603050405020304" pitchFamily="18" charset="0"/>
                        </a:rPr>
                        <a:t>VGP1) Express time, place and cause by using conjunctions, adverbs and prepositions. </a:t>
                      </a:r>
                    </a:p>
                    <a:p>
                      <a:r>
                        <a:rPr lang="en-GB" sz="400" dirty="0">
                          <a:solidFill>
                            <a:schemeClr val="tx1"/>
                          </a:solidFill>
                          <a:effectLst/>
                          <a:latin typeface="+mn-lt"/>
                          <a:ea typeface="Times New Roman" panose="02020603050405020304" pitchFamily="18" charset="0"/>
                          <a:cs typeface="Times New Roman" panose="02020603050405020304" pitchFamily="18" charset="0"/>
                        </a:rPr>
                        <a:t>VGP2) Start to use paragraphs.</a:t>
                      </a:r>
                    </a:p>
                    <a:p>
                      <a:endParaRPr lang="en-GB" sz="400" dirty="0">
                        <a:solidFill>
                          <a:schemeClr val="tx1"/>
                        </a:solidFill>
                        <a:effectLst/>
                        <a:latin typeface="+mn-lt"/>
                        <a:ea typeface="Times New Roman" panose="02020603050405020304" pitchFamily="18" charset="0"/>
                        <a:cs typeface="Times New Roman" panose="02020603050405020304" pitchFamily="18" charset="0"/>
                      </a:endParaRPr>
                    </a:p>
                    <a:p>
                      <a:r>
                        <a:rPr lang="en-GB" sz="400" dirty="0">
                          <a:solidFill>
                            <a:schemeClr val="tx1"/>
                          </a:solidFill>
                          <a:effectLst/>
                          <a:latin typeface="+mn-lt"/>
                          <a:ea typeface="Times New Roman" panose="02020603050405020304" pitchFamily="18" charset="0"/>
                          <a:cs typeface="Times New Roman" panose="02020603050405020304" pitchFamily="18" charset="0"/>
                        </a:rPr>
                        <a:t>VGP4) Use inverted commas to punctuate direct speech.</a:t>
                      </a:r>
                    </a:p>
                    <a:p>
                      <a:endParaRPr lang="en-GB" sz="400" dirty="0">
                        <a:solidFill>
                          <a:schemeClr val="tx1"/>
                        </a:solidFill>
                        <a:effectLst/>
                        <a:latin typeface="+mn-lt"/>
                        <a:ea typeface="Times New Roman" panose="02020603050405020304" pitchFamily="18" charset="0"/>
                        <a:cs typeface="Times New Roman" panose="02020603050405020304" pitchFamily="18" charset="0"/>
                      </a:endParaRPr>
                    </a:p>
                    <a:p>
                      <a:r>
                        <a:rPr lang="en-GB" sz="400" dirty="0">
                          <a:solidFill>
                            <a:schemeClr val="tx1"/>
                          </a:solidFill>
                          <a:effectLst/>
                          <a:latin typeface="+mn-lt"/>
                          <a:ea typeface="Times New Roman" panose="02020603050405020304" pitchFamily="18" charset="0"/>
                          <a:cs typeface="Times New Roman" panose="02020603050405020304" pitchFamily="18" charset="0"/>
                        </a:rPr>
                        <a:t>VGP6) Use headings and sub headings.</a:t>
                      </a:r>
                    </a:p>
                    <a:p>
                      <a:r>
                        <a:rPr lang="en-GB" sz="400" dirty="0">
                          <a:solidFill>
                            <a:schemeClr val="tx1"/>
                          </a:solidFill>
                          <a:effectLst/>
                          <a:latin typeface="+mn-lt"/>
                          <a:ea typeface="Times New Roman" panose="02020603050405020304" pitchFamily="18" charset="0"/>
                          <a:cs typeface="Times New Roman" panose="02020603050405020304" pitchFamily="18" charset="0"/>
                        </a:rPr>
                        <a:t>VGP7) Use the present perfect form of verbs instead of the simple past.</a:t>
                      </a:r>
                    </a:p>
                    <a:p>
                      <a:endParaRPr lang="en-GB" sz="400" dirty="0">
                        <a:solidFill>
                          <a:schemeClr val="tx1"/>
                        </a:solidFill>
                        <a:effectLst/>
                        <a:latin typeface="+mn-lt"/>
                        <a:ea typeface="Times New Roman" panose="02020603050405020304" pitchFamily="18"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r>
                        <a:rPr lang="en-GB" sz="400" dirty="0"/>
                        <a:t>C1) Compose sentences using a wider range of structures; using a range of sentences with more than one clause by using a range of conjunctions.</a:t>
                      </a:r>
                    </a:p>
                    <a:p>
                      <a:r>
                        <a:rPr lang="en-GB" sz="400" dirty="0"/>
                        <a:t>C2) Discuss and record ideas.</a:t>
                      </a:r>
                    </a:p>
                    <a:p>
                      <a:r>
                        <a:rPr lang="en-GB" sz="400" dirty="0"/>
                        <a:t>C3a) Proof-read to check for errors in spelling and punctuation. </a:t>
                      </a:r>
                    </a:p>
                    <a:p>
                      <a:r>
                        <a:rPr lang="en-GB" sz="400" dirty="0"/>
                        <a:t>C3b) Suggest improvements to my own writing and that of others and make improvements to grammar, vocabulary and punctuation.</a:t>
                      </a:r>
                    </a:p>
                    <a:p>
                      <a:r>
                        <a:rPr lang="en-GB" sz="400" dirty="0"/>
                        <a:t>C4) Apply VGP skills to my writing; such as use the perfect form of verbs to mark the relationship of time and cause. </a:t>
                      </a:r>
                    </a:p>
                    <a:p>
                      <a:r>
                        <a:rPr lang="en-GB" sz="400" dirty="0"/>
                        <a:t>C5a) Discuss models of writing, noting its structure, grammatical features and use of vocabulary. </a:t>
                      </a:r>
                    </a:p>
                    <a:p>
                      <a:r>
                        <a:rPr lang="en-GB" sz="400" dirty="0"/>
                        <a:t>C5b) Write a narrative with a clear structure, setting, characters and plot; Produce non-narrative writing using simple organisational devices such as headings and sub-headings.</a:t>
                      </a:r>
                    </a:p>
                    <a:p>
                      <a:endParaRPr lang="en-GB" sz="400" dirty="0"/>
                    </a:p>
                    <a:p>
                      <a:endParaRPr lang="en-GB" sz="400" dirty="0"/>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2842557260"/>
                  </a:ext>
                </a:extLst>
              </a:tr>
            </a:tbl>
          </a:graphicData>
        </a:graphic>
      </p:graphicFrame>
      <p:graphicFrame>
        <p:nvGraphicFramePr>
          <p:cNvPr id="131" name="Table 130">
            <a:extLst>
              <a:ext uri="{FF2B5EF4-FFF2-40B4-BE49-F238E27FC236}">
                <a16:creationId xmlns:a16="http://schemas.microsoft.com/office/drawing/2014/main" id="{B65F50D0-1FF4-438B-94A9-AF1578379808}"/>
              </a:ext>
            </a:extLst>
          </p:cNvPr>
          <p:cNvGraphicFramePr>
            <a:graphicFrameLocks noGrp="1"/>
          </p:cNvGraphicFramePr>
          <p:nvPr>
            <p:extLst>
              <p:ext uri="{D42A27DB-BD31-4B8C-83A1-F6EECF244321}">
                <p14:modId xmlns:p14="http://schemas.microsoft.com/office/powerpoint/2010/main" val="3801069050"/>
              </p:ext>
            </p:extLst>
          </p:nvPr>
        </p:nvGraphicFramePr>
        <p:xfrm>
          <a:off x="6693657" y="6991716"/>
          <a:ext cx="1656751" cy="670560"/>
        </p:xfrm>
        <a:graphic>
          <a:graphicData uri="http://schemas.openxmlformats.org/drawingml/2006/table">
            <a:tbl>
              <a:tblPr firstRow="1" bandRow="1">
                <a:tableStyleId>{00A15C55-8517-42AA-B614-E9B94910E393}</a:tableStyleId>
              </a:tblPr>
              <a:tblGrid>
                <a:gridCol w="1656751">
                  <a:extLst>
                    <a:ext uri="{9D8B030D-6E8A-4147-A177-3AD203B41FA5}">
                      <a16:colId xmlns:a16="http://schemas.microsoft.com/office/drawing/2014/main" val="20000"/>
                    </a:ext>
                  </a:extLst>
                </a:gridCol>
              </a:tblGrid>
              <a:tr h="197661">
                <a:tc>
                  <a:txBody>
                    <a:bodyPr/>
                    <a:lstStyle/>
                    <a:p>
                      <a:pPr algn="ctr"/>
                      <a:r>
                        <a:rPr lang="en-GB" sz="800" baseline="0" dirty="0">
                          <a:solidFill>
                            <a:schemeClr val="tx1"/>
                          </a:solidFill>
                          <a:latin typeface="Tw Cen MT" panose="020B0602020104020603" pitchFamily="34" charset="0"/>
                        </a:rPr>
                        <a:t>AUT Fiction: Crime novels &amp; Stories from other cultures</a:t>
                      </a: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0"/>
                  </a:ext>
                </a:extLst>
              </a:tr>
              <a:tr h="206071">
                <a:tc>
                  <a:txBody>
                    <a:bodyPr/>
                    <a:lstStyle/>
                    <a:p>
                      <a:pPr algn="ctr"/>
                      <a:r>
                        <a:rPr lang="en-GB" sz="800" b="1" baseline="0" dirty="0">
                          <a:solidFill>
                            <a:schemeClr val="tx1"/>
                          </a:solidFill>
                          <a:latin typeface="Tw Cen MT" panose="020B0602020104020603" pitchFamily="34" charset="0"/>
                        </a:rPr>
                        <a:t>AUT Non-Fiction &amp; Poetry: Explanation &amp; The Highwayman</a:t>
                      </a:r>
                      <a:endParaRPr lang="en-GB" sz="800" b="0" baseline="0" dirty="0">
                        <a:solidFill>
                          <a:schemeClr val="tx1"/>
                        </a:solidFill>
                        <a:latin typeface="Tw Cen MT" panose="020B0602020104020603" pitchFamily="34" charset="0"/>
                      </a:endParaRP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1"/>
                  </a:ext>
                </a:extLst>
              </a:tr>
            </a:tbl>
          </a:graphicData>
        </a:graphic>
      </p:graphicFrame>
      <p:graphicFrame>
        <p:nvGraphicFramePr>
          <p:cNvPr id="132" name="Table 131">
            <a:extLst>
              <a:ext uri="{FF2B5EF4-FFF2-40B4-BE49-F238E27FC236}">
                <a16:creationId xmlns:a16="http://schemas.microsoft.com/office/drawing/2014/main" id="{A97B8B34-BFFE-4796-9EE3-9996F8016602}"/>
              </a:ext>
            </a:extLst>
          </p:cNvPr>
          <p:cNvGraphicFramePr>
            <a:graphicFrameLocks noGrp="1"/>
          </p:cNvGraphicFramePr>
          <p:nvPr>
            <p:extLst>
              <p:ext uri="{D42A27DB-BD31-4B8C-83A1-F6EECF244321}">
                <p14:modId xmlns:p14="http://schemas.microsoft.com/office/powerpoint/2010/main" val="3527142862"/>
              </p:ext>
            </p:extLst>
          </p:nvPr>
        </p:nvGraphicFramePr>
        <p:xfrm>
          <a:off x="4384198" y="6996730"/>
          <a:ext cx="1656751" cy="670560"/>
        </p:xfrm>
        <a:graphic>
          <a:graphicData uri="http://schemas.openxmlformats.org/drawingml/2006/table">
            <a:tbl>
              <a:tblPr firstRow="1" bandRow="1">
                <a:tableStyleId>{00A15C55-8517-42AA-B614-E9B94910E393}</a:tableStyleId>
              </a:tblPr>
              <a:tblGrid>
                <a:gridCol w="1656751">
                  <a:extLst>
                    <a:ext uri="{9D8B030D-6E8A-4147-A177-3AD203B41FA5}">
                      <a16:colId xmlns:a16="http://schemas.microsoft.com/office/drawing/2014/main" val="20000"/>
                    </a:ext>
                  </a:extLst>
                </a:gridCol>
              </a:tblGrid>
              <a:tr h="154096">
                <a:tc>
                  <a:txBody>
                    <a:bodyPr/>
                    <a:lstStyle/>
                    <a:p>
                      <a:pPr algn="ctr"/>
                      <a:r>
                        <a:rPr lang="en-GB" sz="800" baseline="0" dirty="0">
                          <a:solidFill>
                            <a:schemeClr val="tx1"/>
                          </a:solidFill>
                          <a:latin typeface="Tw Cen MT" panose="020B0602020104020603" pitchFamily="34" charset="0"/>
                        </a:rPr>
                        <a:t>AUT Fiction: Historical stories &amp; </a:t>
                      </a:r>
                    </a:p>
                    <a:p>
                      <a:pPr algn="ctr"/>
                      <a:r>
                        <a:rPr lang="en-GB" sz="800" baseline="0" dirty="0">
                          <a:solidFill>
                            <a:schemeClr val="tx1"/>
                          </a:solidFill>
                          <a:latin typeface="Tw Cen MT" panose="020B0602020104020603" pitchFamily="34" charset="0"/>
                        </a:rPr>
                        <a:t>Classic Narrative</a:t>
                      </a: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0"/>
                  </a:ext>
                </a:extLst>
              </a:tr>
              <a:tr h="206071">
                <a:tc>
                  <a:txBody>
                    <a:bodyPr/>
                    <a:lstStyle/>
                    <a:p>
                      <a:pPr algn="ctr"/>
                      <a:r>
                        <a:rPr lang="en-GB" sz="800" b="1" baseline="0" dirty="0">
                          <a:solidFill>
                            <a:schemeClr val="tx1"/>
                          </a:solidFill>
                          <a:latin typeface="Tw Cen MT" panose="020B0602020104020603" pitchFamily="34" charset="0"/>
                        </a:rPr>
                        <a:t>AUT Non-Fiction &amp; Poetry: Explanation &amp; Poetic Style</a:t>
                      </a:r>
                      <a:endParaRPr lang="en-GB" sz="800" b="0" baseline="0" dirty="0">
                        <a:solidFill>
                          <a:schemeClr val="tx1"/>
                        </a:solidFill>
                        <a:latin typeface="Tw Cen MT" panose="020B0602020104020603" pitchFamily="34" charset="0"/>
                      </a:endParaRP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1"/>
                  </a:ext>
                </a:extLst>
              </a:tr>
            </a:tbl>
          </a:graphicData>
        </a:graphic>
      </p:graphicFrame>
      <p:graphicFrame>
        <p:nvGraphicFramePr>
          <p:cNvPr id="133" name="Table 132">
            <a:extLst>
              <a:ext uri="{FF2B5EF4-FFF2-40B4-BE49-F238E27FC236}">
                <a16:creationId xmlns:a16="http://schemas.microsoft.com/office/drawing/2014/main" id="{0CAF8445-78B3-4616-8DF1-5A2538D24C94}"/>
              </a:ext>
            </a:extLst>
          </p:cNvPr>
          <p:cNvGraphicFramePr>
            <a:graphicFrameLocks noGrp="1"/>
          </p:cNvGraphicFramePr>
          <p:nvPr>
            <p:extLst>
              <p:ext uri="{D42A27DB-BD31-4B8C-83A1-F6EECF244321}">
                <p14:modId xmlns:p14="http://schemas.microsoft.com/office/powerpoint/2010/main" val="1479700257"/>
              </p:ext>
            </p:extLst>
          </p:nvPr>
        </p:nvGraphicFramePr>
        <p:xfrm>
          <a:off x="9002403" y="5409811"/>
          <a:ext cx="1074472" cy="914400"/>
        </p:xfrm>
        <a:graphic>
          <a:graphicData uri="http://schemas.openxmlformats.org/drawingml/2006/table">
            <a:tbl>
              <a:tblPr firstRow="1" bandRow="1">
                <a:tableStyleId>{00A15C55-8517-42AA-B614-E9B94910E393}</a:tableStyleId>
              </a:tblPr>
              <a:tblGrid>
                <a:gridCol w="1074472">
                  <a:extLst>
                    <a:ext uri="{9D8B030D-6E8A-4147-A177-3AD203B41FA5}">
                      <a16:colId xmlns:a16="http://schemas.microsoft.com/office/drawing/2014/main" val="20000"/>
                    </a:ext>
                  </a:extLst>
                </a:gridCol>
              </a:tblGrid>
              <a:tr h="197661">
                <a:tc>
                  <a:txBody>
                    <a:bodyPr/>
                    <a:lstStyle/>
                    <a:p>
                      <a:pPr algn="ctr"/>
                      <a:r>
                        <a:rPr lang="en-GB" sz="800" baseline="0" dirty="0">
                          <a:solidFill>
                            <a:schemeClr val="tx1"/>
                          </a:solidFill>
                          <a:latin typeface="Tw Cen MT" panose="020B0602020104020603" pitchFamily="34" charset="0"/>
                        </a:rPr>
                        <a:t>SPR Fiction: Science Fiction</a:t>
                      </a: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0"/>
                  </a:ext>
                </a:extLst>
              </a:tr>
              <a:tr h="206071">
                <a:tc>
                  <a:txBody>
                    <a:bodyPr/>
                    <a:lstStyle/>
                    <a:p>
                      <a:pPr algn="ctr"/>
                      <a:r>
                        <a:rPr lang="en-GB" sz="800" b="1" baseline="0" dirty="0">
                          <a:solidFill>
                            <a:schemeClr val="tx1"/>
                          </a:solidFill>
                          <a:latin typeface="Tw Cen MT" panose="020B0602020104020603" pitchFamily="34" charset="0"/>
                        </a:rPr>
                        <a:t>SPR Non-Fiction &amp; Poetry: Discussions, Recounts &amp; Space Poetry</a:t>
                      </a:r>
                      <a:endParaRPr lang="en-GB" sz="800" b="0" baseline="0" dirty="0">
                        <a:solidFill>
                          <a:schemeClr val="tx1"/>
                        </a:solidFill>
                        <a:latin typeface="Tw Cen MT" panose="020B0602020104020603" pitchFamily="34" charset="0"/>
                      </a:endParaRP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1"/>
                  </a:ext>
                </a:extLst>
              </a:tr>
            </a:tbl>
          </a:graphicData>
        </a:graphic>
      </p:graphicFrame>
      <p:graphicFrame>
        <p:nvGraphicFramePr>
          <p:cNvPr id="134" name="Table 133">
            <a:extLst>
              <a:ext uri="{FF2B5EF4-FFF2-40B4-BE49-F238E27FC236}">
                <a16:creationId xmlns:a16="http://schemas.microsoft.com/office/drawing/2014/main" id="{AEB72538-D91E-495E-92C2-FC0D2EC8ECC3}"/>
              </a:ext>
            </a:extLst>
          </p:cNvPr>
          <p:cNvGraphicFramePr>
            <a:graphicFrameLocks noGrp="1"/>
          </p:cNvGraphicFramePr>
          <p:nvPr>
            <p:extLst>
              <p:ext uri="{D42A27DB-BD31-4B8C-83A1-F6EECF244321}">
                <p14:modId xmlns:p14="http://schemas.microsoft.com/office/powerpoint/2010/main" val="3666499227"/>
              </p:ext>
            </p:extLst>
          </p:nvPr>
        </p:nvGraphicFramePr>
        <p:xfrm>
          <a:off x="2254008" y="4646288"/>
          <a:ext cx="1175637" cy="914400"/>
        </p:xfrm>
        <a:graphic>
          <a:graphicData uri="http://schemas.openxmlformats.org/drawingml/2006/table">
            <a:tbl>
              <a:tblPr firstRow="1" bandRow="1">
                <a:tableStyleId>{00A15C55-8517-42AA-B614-E9B94910E393}</a:tableStyleId>
              </a:tblPr>
              <a:tblGrid>
                <a:gridCol w="1175637">
                  <a:extLst>
                    <a:ext uri="{9D8B030D-6E8A-4147-A177-3AD203B41FA5}">
                      <a16:colId xmlns:a16="http://schemas.microsoft.com/office/drawing/2014/main" val="20000"/>
                    </a:ext>
                  </a:extLst>
                </a:gridCol>
              </a:tblGrid>
              <a:tr h="197661">
                <a:tc>
                  <a:txBody>
                    <a:bodyPr/>
                    <a:lstStyle/>
                    <a:p>
                      <a:pPr algn="ctr"/>
                      <a:r>
                        <a:rPr lang="en-GB" sz="800" baseline="0" dirty="0">
                          <a:solidFill>
                            <a:schemeClr val="tx1"/>
                          </a:solidFill>
                          <a:latin typeface="Tw Cen MT" panose="020B0602020104020603" pitchFamily="34" charset="0"/>
                        </a:rPr>
                        <a:t>SPR Fiction: Fantasy Stories &amp; Flashback Stories</a:t>
                      </a: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0"/>
                  </a:ext>
                </a:extLst>
              </a:tr>
              <a:tr h="206071">
                <a:tc>
                  <a:txBody>
                    <a:bodyPr/>
                    <a:lstStyle/>
                    <a:p>
                      <a:pPr algn="ctr"/>
                      <a:r>
                        <a:rPr lang="en-GB" sz="800" b="1" baseline="0" dirty="0">
                          <a:solidFill>
                            <a:schemeClr val="tx1"/>
                          </a:solidFill>
                          <a:latin typeface="Tw Cen MT" panose="020B0602020104020603" pitchFamily="34" charset="0"/>
                        </a:rPr>
                        <a:t>SPR Non-Fiction: Persuasion &amp; Non-Chronological Reports</a:t>
                      </a:r>
                      <a:endParaRPr lang="en-GB" sz="800" b="0" baseline="0" dirty="0">
                        <a:solidFill>
                          <a:schemeClr val="tx1"/>
                        </a:solidFill>
                        <a:latin typeface="Tw Cen MT" panose="020B0602020104020603" pitchFamily="34" charset="0"/>
                      </a:endParaRP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1"/>
                  </a:ext>
                </a:extLst>
              </a:tr>
            </a:tbl>
          </a:graphicData>
        </a:graphic>
      </p:graphicFrame>
      <p:graphicFrame>
        <p:nvGraphicFramePr>
          <p:cNvPr id="135" name="Table 134">
            <a:extLst>
              <a:ext uri="{FF2B5EF4-FFF2-40B4-BE49-F238E27FC236}">
                <a16:creationId xmlns:a16="http://schemas.microsoft.com/office/drawing/2014/main" id="{861E420B-E05D-485F-B525-76CB4A7236F1}"/>
              </a:ext>
            </a:extLst>
          </p:cNvPr>
          <p:cNvGraphicFramePr>
            <a:graphicFrameLocks noGrp="1"/>
          </p:cNvGraphicFramePr>
          <p:nvPr>
            <p:extLst>
              <p:ext uri="{D42A27DB-BD31-4B8C-83A1-F6EECF244321}">
                <p14:modId xmlns:p14="http://schemas.microsoft.com/office/powerpoint/2010/main" val="1104772918"/>
              </p:ext>
            </p:extLst>
          </p:nvPr>
        </p:nvGraphicFramePr>
        <p:xfrm>
          <a:off x="3723116" y="2477285"/>
          <a:ext cx="1652184" cy="670560"/>
        </p:xfrm>
        <a:graphic>
          <a:graphicData uri="http://schemas.openxmlformats.org/drawingml/2006/table">
            <a:tbl>
              <a:tblPr firstRow="1" bandRow="1">
                <a:tableStyleId>{00A15C55-8517-42AA-B614-E9B94910E393}</a:tableStyleId>
              </a:tblPr>
              <a:tblGrid>
                <a:gridCol w="1652184">
                  <a:extLst>
                    <a:ext uri="{9D8B030D-6E8A-4147-A177-3AD203B41FA5}">
                      <a16:colId xmlns:a16="http://schemas.microsoft.com/office/drawing/2014/main" val="20000"/>
                    </a:ext>
                  </a:extLst>
                </a:gridCol>
              </a:tblGrid>
              <a:tr h="197661">
                <a:tc>
                  <a:txBody>
                    <a:bodyPr/>
                    <a:lstStyle/>
                    <a:p>
                      <a:pPr algn="ctr"/>
                      <a:r>
                        <a:rPr lang="en-GB" sz="800" baseline="0" dirty="0">
                          <a:solidFill>
                            <a:schemeClr val="tx1"/>
                          </a:solidFill>
                          <a:latin typeface="Tw Cen MT" panose="020B0602020104020603" pitchFamily="34" charset="0"/>
                        </a:rPr>
                        <a:t>SUM Fiction: Character Descriptions &amp; Playscripts</a:t>
                      </a: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0"/>
                  </a:ext>
                </a:extLst>
              </a:tr>
              <a:tr h="206071">
                <a:tc>
                  <a:txBody>
                    <a:bodyPr/>
                    <a:lstStyle/>
                    <a:p>
                      <a:pPr algn="ctr"/>
                      <a:r>
                        <a:rPr lang="en-GB" sz="800" b="1" baseline="0" dirty="0">
                          <a:solidFill>
                            <a:schemeClr val="tx1"/>
                          </a:solidFill>
                          <a:latin typeface="Tw Cen MT" panose="020B0602020104020603" pitchFamily="34" charset="0"/>
                        </a:rPr>
                        <a:t>SUM Non-Fiction &amp; Poetry: Discussion texts &amp; Sea Poetry</a:t>
                      </a:r>
                      <a:endParaRPr lang="en-GB" sz="800" b="0" baseline="0" dirty="0">
                        <a:solidFill>
                          <a:schemeClr val="tx1"/>
                        </a:solidFill>
                        <a:latin typeface="Tw Cen MT" panose="020B0602020104020603" pitchFamily="34" charset="0"/>
                      </a:endParaRP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1"/>
                  </a:ext>
                </a:extLst>
              </a:tr>
            </a:tbl>
          </a:graphicData>
        </a:graphic>
      </p:graphicFrame>
      <p:graphicFrame>
        <p:nvGraphicFramePr>
          <p:cNvPr id="136" name="Table 135">
            <a:extLst>
              <a:ext uri="{FF2B5EF4-FFF2-40B4-BE49-F238E27FC236}">
                <a16:creationId xmlns:a16="http://schemas.microsoft.com/office/drawing/2014/main" id="{8D491B71-F282-49B1-A0CF-CE1644365002}"/>
              </a:ext>
            </a:extLst>
          </p:cNvPr>
          <p:cNvGraphicFramePr>
            <a:graphicFrameLocks noGrp="1"/>
          </p:cNvGraphicFramePr>
          <p:nvPr>
            <p:extLst>
              <p:ext uri="{D42A27DB-BD31-4B8C-83A1-F6EECF244321}">
                <p14:modId xmlns:p14="http://schemas.microsoft.com/office/powerpoint/2010/main" val="1107483266"/>
              </p:ext>
            </p:extLst>
          </p:nvPr>
        </p:nvGraphicFramePr>
        <p:xfrm>
          <a:off x="5919077" y="2492197"/>
          <a:ext cx="1592504" cy="670560"/>
        </p:xfrm>
        <a:graphic>
          <a:graphicData uri="http://schemas.openxmlformats.org/drawingml/2006/table">
            <a:tbl>
              <a:tblPr firstRow="1" bandRow="1">
                <a:tableStyleId>{00A15C55-8517-42AA-B614-E9B94910E393}</a:tableStyleId>
              </a:tblPr>
              <a:tblGrid>
                <a:gridCol w="1592504">
                  <a:extLst>
                    <a:ext uri="{9D8B030D-6E8A-4147-A177-3AD203B41FA5}">
                      <a16:colId xmlns:a16="http://schemas.microsoft.com/office/drawing/2014/main" val="20000"/>
                    </a:ext>
                  </a:extLst>
                </a:gridCol>
              </a:tblGrid>
              <a:tr h="197661">
                <a:tc>
                  <a:txBody>
                    <a:bodyPr/>
                    <a:lstStyle/>
                    <a:p>
                      <a:pPr algn="ctr"/>
                      <a:r>
                        <a:rPr lang="en-GB" sz="800" baseline="0" dirty="0">
                          <a:solidFill>
                            <a:schemeClr val="tx1"/>
                          </a:solidFill>
                          <a:latin typeface="Tw Cen MT" panose="020B0602020104020603" pitchFamily="34" charset="0"/>
                        </a:rPr>
                        <a:t>SUM Fiction: Adventure &amp; Stories from other cultures</a:t>
                      </a: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0"/>
                  </a:ext>
                </a:extLst>
              </a:tr>
              <a:tr h="206071">
                <a:tc>
                  <a:txBody>
                    <a:bodyPr/>
                    <a:lstStyle/>
                    <a:p>
                      <a:pPr algn="ctr"/>
                      <a:r>
                        <a:rPr lang="en-GB" sz="800" b="1" baseline="0" dirty="0">
                          <a:solidFill>
                            <a:schemeClr val="tx1"/>
                          </a:solidFill>
                          <a:latin typeface="Tw Cen MT" panose="020B0602020104020603" pitchFamily="34" charset="0"/>
                        </a:rPr>
                        <a:t>SUM Non-Fiction: Persuasion &amp; Report</a:t>
                      </a:r>
                      <a:endParaRPr lang="en-GB" sz="800" b="0" baseline="0" dirty="0">
                        <a:solidFill>
                          <a:schemeClr val="tx1"/>
                        </a:solidFill>
                        <a:latin typeface="Tw Cen MT" panose="020B0602020104020603" pitchFamily="34" charset="0"/>
                      </a:endParaRP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1"/>
                  </a:ext>
                </a:extLst>
              </a:tr>
            </a:tbl>
          </a:graphicData>
        </a:graphic>
      </p:graphicFrame>
      <p:graphicFrame>
        <p:nvGraphicFramePr>
          <p:cNvPr id="137" name="Table 136">
            <a:extLst>
              <a:ext uri="{FF2B5EF4-FFF2-40B4-BE49-F238E27FC236}">
                <a16:creationId xmlns:a16="http://schemas.microsoft.com/office/drawing/2014/main" id="{791989BF-3375-4600-A650-CEBB34EB8B9C}"/>
              </a:ext>
            </a:extLst>
          </p:cNvPr>
          <p:cNvGraphicFramePr>
            <a:graphicFrameLocks noGrp="1"/>
          </p:cNvGraphicFramePr>
          <p:nvPr>
            <p:extLst>
              <p:ext uri="{D42A27DB-BD31-4B8C-83A1-F6EECF244321}">
                <p14:modId xmlns:p14="http://schemas.microsoft.com/office/powerpoint/2010/main" val="1554331802"/>
              </p:ext>
            </p:extLst>
          </p:nvPr>
        </p:nvGraphicFramePr>
        <p:xfrm>
          <a:off x="5871135" y="9970724"/>
          <a:ext cx="1419770" cy="792480"/>
        </p:xfrm>
        <a:graphic>
          <a:graphicData uri="http://schemas.openxmlformats.org/drawingml/2006/table">
            <a:tbl>
              <a:tblPr firstRow="1" bandRow="1">
                <a:tableStyleId>{00A15C55-8517-42AA-B614-E9B94910E393}</a:tableStyleId>
              </a:tblPr>
              <a:tblGrid>
                <a:gridCol w="1419770">
                  <a:extLst>
                    <a:ext uri="{9D8B030D-6E8A-4147-A177-3AD203B41FA5}">
                      <a16:colId xmlns:a16="http://schemas.microsoft.com/office/drawing/2014/main" val="20000"/>
                    </a:ext>
                  </a:extLst>
                </a:gridCol>
              </a:tblGrid>
              <a:tr h="197661">
                <a:tc>
                  <a:txBody>
                    <a:bodyPr/>
                    <a:lstStyle/>
                    <a:p>
                      <a:pPr algn="ctr"/>
                      <a:r>
                        <a:rPr lang="en-GB" sz="800" baseline="0" dirty="0">
                          <a:solidFill>
                            <a:schemeClr val="tx1"/>
                          </a:solidFill>
                          <a:latin typeface="Tw Cen MT" panose="020B0602020104020603" pitchFamily="34" charset="0"/>
                        </a:rPr>
                        <a:t>SUM Fiction: Fantasy Stories &amp; Traditional (European) Tales</a:t>
                      </a: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0"/>
                  </a:ext>
                </a:extLst>
              </a:tr>
              <a:tr h="206071">
                <a:tc>
                  <a:txBody>
                    <a:bodyPr/>
                    <a:lstStyle/>
                    <a:p>
                      <a:pPr algn="ctr"/>
                      <a:r>
                        <a:rPr lang="en-GB" sz="800" b="1" baseline="0" dirty="0">
                          <a:solidFill>
                            <a:schemeClr val="tx1"/>
                          </a:solidFill>
                          <a:latin typeface="Tw Cen MT" panose="020B0602020104020603" pitchFamily="34" charset="0"/>
                        </a:rPr>
                        <a:t>SUM Non-Fiction: Non-Chronological Reports</a:t>
                      </a:r>
                      <a:endParaRPr lang="en-GB" sz="800" b="0" baseline="0" dirty="0">
                        <a:solidFill>
                          <a:schemeClr val="tx1"/>
                        </a:solidFill>
                        <a:latin typeface="Tw Cen MT" panose="020B0602020104020603" pitchFamily="34" charset="0"/>
                      </a:endParaRP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1"/>
                  </a:ext>
                </a:extLst>
              </a:tr>
            </a:tbl>
          </a:graphicData>
        </a:graphic>
      </p:graphicFrame>
      <p:graphicFrame>
        <p:nvGraphicFramePr>
          <p:cNvPr id="138" name="Table 137">
            <a:extLst>
              <a:ext uri="{FF2B5EF4-FFF2-40B4-BE49-F238E27FC236}">
                <a16:creationId xmlns:a16="http://schemas.microsoft.com/office/drawing/2014/main" id="{ED3DCB66-7DF8-43A6-8DA2-2EF46BF4FDDD}"/>
              </a:ext>
            </a:extLst>
          </p:cNvPr>
          <p:cNvGraphicFramePr>
            <a:graphicFrameLocks noGrp="1"/>
          </p:cNvGraphicFramePr>
          <p:nvPr>
            <p:extLst>
              <p:ext uri="{D42A27DB-BD31-4B8C-83A1-F6EECF244321}">
                <p14:modId xmlns:p14="http://schemas.microsoft.com/office/powerpoint/2010/main" val="2091819399"/>
              </p:ext>
            </p:extLst>
          </p:nvPr>
        </p:nvGraphicFramePr>
        <p:xfrm>
          <a:off x="3424712" y="10022094"/>
          <a:ext cx="1367695" cy="670560"/>
        </p:xfrm>
        <a:graphic>
          <a:graphicData uri="http://schemas.openxmlformats.org/drawingml/2006/table">
            <a:tbl>
              <a:tblPr firstRow="1" bandRow="1">
                <a:tableStyleId>{00A15C55-8517-42AA-B614-E9B94910E393}</a:tableStyleId>
              </a:tblPr>
              <a:tblGrid>
                <a:gridCol w="1367695">
                  <a:extLst>
                    <a:ext uri="{9D8B030D-6E8A-4147-A177-3AD203B41FA5}">
                      <a16:colId xmlns:a16="http://schemas.microsoft.com/office/drawing/2014/main" val="20000"/>
                    </a:ext>
                  </a:extLst>
                </a:gridCol>
              </a:tblGrid>
              <a:tr h="197661">
                <a:tc>
                  <a:txBody>
                    <a:bodyPr/>
                    <a:lstStyle/>
                    <a:p>
                      <a:pPr algn="ctr"/>
                      <a:r>
                        <a:rPr lang="en-GB" sz="800" baseline="0" dirty="0">
                          <a:solidFill>
                            <a:schemeClr val="tx1"/>
                          </a:solidFill>
                          <a:latin typeface="Tw Cen MT" panose="020B0602020104020603" pitchFamily="34" charset="0"/>
                        </a:rPr>
                        <a:t>SUM Fiction: Mystery &amp; Legends</a:t>
                      </a: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0"/>
                  </a:ext>
                </a:extLst>
              </a:tr>
              <a:tr h="206071">
                <a:tc>
                  <a:txBody>
                    <a:bodyPr/>
                    <a:lstStyle/>
                    <a:p>
                      <a:pPr algn="ctr"/>
                      <a:r>
                        <a:rPr lang="en-GB" sz="800" b="1" baseline="0" dirty="0">
                          <a:solidFill>
                            <a:schemeClr val="tx1"/>
                          </a:solidFill>
                          <a:latin typeface="Tw Cen MT" panose="020B0602020104020603" pitchFamily="34" charset="0"/>
                        </a:rPr>
                        <a:t>SUM Non-Fiction &amp; Poetry: Persuasion &amp; Shape Poetry</a:t>
                      </a:r>
                      <a:endParaRPr lang="en-GB" sz="800" b="0" baseline="0" dirty="0">
                        <a:solidFill>
                          <a:schemeClr val="tx1"/>
                        </a:solidFill>
                        <a:latin typeface="Tw Cen MT" panose="020B0602020104020603" pitchFamily="34" charset="0"/>
                      </a:endParaRP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1"/>
                  </a:ext>
                </a:extLst>
              </a:tr>
            </a:tbl>
          </a:graphicData>
        </a:graphic>
      </p:graphicFrame>
      <p:graphicFrame>
        <p:nvGraphicFramePr>
          <p:cNvPr id="139" name="Table 138">
            <a:extLst>
              <a:ext uri="{FF2B5EF4-FFF2-40B4-BE49-F238E27FC236}">
                <a16:creationId xmlns:a16="http://schemas.microsoft.com/office/drawing/2014/main" id="{D2E4E9A1-C8DB-4785-A102-9817566969DB}"/>
              </a:ext>
            </a:extLst>
          </p:cNvPr>
          <p:cNvGraphicFramePr>
            <a:graphicFrameLocks noGrp="1"/>
          </p:cNvGraphicFramePr>
          <p:nvPr>
            <p:extLst>
              <p:ext uri="{D42A27DB-BD31-4B8C-83A1-F6EECF244321}">
                <p14:modId xmlns:p14="http://schemas.microsoft.com/office/powerpoint/2010/main" val="3448365551"/>
              </p:ext>
            </p:extLst>
          </p:nvPr>
        </p:nvGraphicFramePr>
        <p:xfrm>
          <a:off x="8865366" y="12800629"/>
          <a:ext cx="1197021" cy="914400"/>
        </p:xfrm>
        <a:graphic>
          <a:graphicData uri="http://schemas.openxmlformats.org/drawingml/2006/table">
            <a:tbl>
              <a:tblPr firstRow="1" bandRow="1">
                <a:tableStyleId>{00A15C55-8517-42AA-B614-E9B94910E393}</a:tableStyleId>
              </a:tblPr>
              <a:tblGrid>
                <a:gridCol w="1197021">
                  <a:extLst>
                    <a:ext uri="{9D8B030D-6E8A-4147-A177-3AD203B41FA5}">
                      <a16:colId xmlns:a16="http://schemas.microsoft.com/office/drawing/2014/main" val="20000"/>
                    </a:ext>
                  </a:extLst>
                </a:gridCol>
              </a:tblGrid>
              <a:tr h="197661">
                <a:tc>
                  <a:txBody>
                    <a:bodyPr/>
                    <a:lstStyle/>
                    <a:p>
                      <a:pPr algn="ctr"/>
                      <a:r>
                        <a:rPr lang="en-GB" sz="800" baseline="0" dirty="0">
                          <a:solidFill>
                            <a:schemeClr val="tx1"/>
                          </a:solidFill>
                          <a:latin typeface="Tw Cen MT" panose="020B0602020104020603" pitchFamily="34" charset="0"/>
                        </a:rPr>
                        <a:t>SPR Fiction: Historical Stories</a:t>
                      </a: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0"/>
                  </a:ext>
                </a:extLst>
              </a:tr>
              <a:tr h="206071">
                <a:tc>
                  <a:txBody>
                    <a:bodyPr/>
                    <a:lstStyle/>
                    <a:p>
                      <a:pPr algn="ctr"/>
                      <a:r>
                        <a:rPr lang="en-GB" sz="800" b="1" baseline="0" dirty="0">
                          <a:solidFill>
                            <a:schemeClr val="tx1"/>
                          </a:solidFill>
                          <a:latin typeface="Tw Cen MT" panose="020B0602020104020603" pitchFamily="34" charset="0"/>
                        </a:rPr>
                        <a:t>SPR Non-Fiction &amp; Poetry: Recount, Chronological Report &amp; Creating Imagery</a:t>
                      </a:r>
                      <a:endParaRPr lang="en-GB" sz="800" b="0" baseline="0" dirty="0">
                        <a:solidFill>
                          <a:schemeClr val="tx1"/>
                        </a:solidFill>
                        <a:latin typeface="Tw Cen MT" panose="020B0602020104020603" pitchFamily="34" charset="0"/>
                      </a:endParaRP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1"/>
                  </a:ext>
                </a:extLst>
              </a:tr>
            </a:tbl>
          </a:graphicData>
        </a:graphic>
      </p:graphicFrame>
      <p:graphicFrame>
        <p:nvGraphicFramePr>
          <p:cNvPr id="140" name="Table 139">
            <a:extLst>
              <a:ext uri="{FF2B5EF4-FFF2-40B4-BE49-F238E27FC236}">
                <a16:creationId xmlns:a16="http://schemas.microsoft.com/office/drawing/2014/main" id="{72727ECB-F641-4DE1-9724-37A3ECC05652}"/>
              </a:ext>
            </a:extLst>
          </p:cNvPr>
          <p:cNvGraphicFramePr>
            <a:graphicFrameLocks noGrp="1"/>
          </p:cNvGraphicFramePr>
          <p:nvPr>
            <p:extLst>
              <p:ext uri="{D42A27DB-BD31-4B8C-83A1-F6EECF244321}">
                <p14:modId xmlns:p14="http://schemas.microsoft.com/office/powerpoint/2010/main" val="4278399394"/>
              </p:ext>
            </p:extLst>
          </p:nvPr>
        </p:nvGraphicFramePr>
        <p:xfrm>
          <a:off x="2215506" y="12650903"/>
          <a:ext cx="1197021" cy="792480"/>
        </p:xfrm>
        <a:graphic>
          <a:graphicData uri="http://schemas.openxmlformats.org/drawingml/2006/table">
            <a:tbl>
              <a:tblPr firstRow="1" bandRow="1">
                <a:tableStyleId>{00A15C55-8517-42AA-B614-E9B94910E393}</a:tableStyleId>
              </a:tblPr>
              <a:tblGrid>
                <a:gridCol w="1197021">
                  <a:extLst>
                    <a:ext uri="{9D8B030D-6E8A-4147-A177-3AD203B41FA5}">
                      <a16:colId xmlns:a16="http://schemas.microsoft.com/office/drawing/2014/main" val="20000"/>
                    </a:ext>
                  </a:extLst>
                </a:gridCol>
              </a:tblGrid>
              <a:tr h="197661">
                <a:tc>
                  <a:txBody>
                    <a:bodyPr/>
                    <a:lstStyle/>
                    <a:p>
                      <a:pPr algn="ctr"/>
                      <a:r>
                        <a:rPr lang="en-GB" sz="800" baseline="0" dirty="0">
                          <a:solidFill>
                            <a:schemeClr val="tx1"/>
                          </a:solidFill>
                          <a:latin typeface="Tw Cen MT" panose="020B0602020104020603" pitchFamily="34" charset="0"/>
                        </a:rPr>
                        <a:t>SPR Fiction: Dilemmas &amp; Historical Stories</a:t>
                      </a: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0"/>
                  </a:ext>
                </a:extLst>
              </a:tr>
              <a:tr h="206071">
                <a:tc>
                  <a:txBody>
                    <a:bodyPr/>
                    <a:lstStyle/>
                    <a:p>
                      <a:pPr algn="ctr"/>
                      <a:r>
                        <a:rPr lang="en-GB" sz="800" b="1" baseline="0" dirty="0">
                          <a:solidFill>
                            <a:schemeClr val="tx1"/>
                          </a:solidFill>
                          <a:latin typeface="Tw Cen MT" panose="020B0602020104020603" pitchFamily="34" charset="0"/>
                        </a:rPr>
                        <a:t>SPR Non-Fiction &amp; Poetry: Explanations, Haikus &amp; Cinquains</a:t>
                      </a:r>
                      <a:endParaRPr lang="en-GB" sz="800" b="0" baseline="0" dirty="0">
                        <a:solidFill>
                          <a:schemeClr val="tx1"/>
                        </a:solidFill>
                        <a:latin typeface="Tw Cen MT" panose="020B0602020104020603" pitchFamily="34" charset="0"/>
                      </a:endParaRP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1"/>
                  </a:ext>
                </a:extLst>
              </a:tr>
            </a:tbl>
          </a:graphicData>
        </a:graphic>
      </p:graphicFrame>
      <p:graphicFrame>
        <p:nvGraphicFramePr>
          <p:cNvPr id="141" name="Table 140">
            <a:extLst>
              <a:ext uri="{FF2B5EF4-FFF2-40B4-BE49-F238E27FC236}">
                <a16:creationId xmlns:a16="http://schemas.microsoft.com/office/drawing/2014/main" id="{493237F7-0C57-4716-AE06-B9134CD2538E}"/>
              </a:ext>
            </a:extLst>
          </p:cNvPr>
          <p:cNvGraphicFramePr>
            <a:graphicFrameLocks noGrp="1"/>
          </p:cNvGraphicFramePr>
          <p:nvPr>
            <p:extLst>
              <p:ext uri="{D42A27DB-BD31-4B8C-83A1-F6EECF244321}">
                <p14:modId xmlns:p14="http://schemas.microsoft.com/office/powerpoint/2010/main" val="1468916190"/>
              </p:ext>
            </p:extLst>
          </p:nvPr>
        </p:nvGraphicFramePr>
        <p:xfrm>
          <a:off x="6972397" y="14514492"/>
          <a:ext cx="1603241" cy="792480"/>
        </p:xfrm>
        <a:graphic>
          <a:graphicData uri="http://schemas.openxmlformats.org/drawingml/2006/table">
            <a:tbl>
              <a:tblPr firstRow="1" bandRow="1">
                <a:tableStyleId>{00A15C55-8517-42AA-B614-E9B94910E393}</a:tableStyleId>
              </a:tblPr>
              <a:tblGrid>
                <a:gridCol w="1603241">
                  <a:extLst>
                    <a:ext uri="{9D8B030D-6E8A-4147-A177-3AD203B41FA5}">
                      <a16:colId xmlns:a16="http://schemas.microsoft.com/office/drawing/2014/main" val="20000"/>
                    </a:ext>
                  </a:extLst>
                </a:gridCol>
              </a:tblGrid>
              <a:tr h="197661">
                <a:tc>
                  <a:txBody>
                    <a:bodyPr/>
                    <a:lstStyle/>
                    <a:p>
                      <a:pPr algn="ctr"/>
                      <a:r>
                        <a:rPr lang="en-GB" sz="800" baseline="0" dirty="0">
                          <a:solidFill>
                            <a:schemeClr val="tx1"/>
                          </a:solidFill>
                          <a:latin typeface="Tw Cen MT" panose="020B0602020104020603" pitchFamily="34" charset="0"/>
                        </a:rPr>
                        <a:t>AUT Fiction: Adventure Stories &amp; Science fiction</a:t>
                      </a: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0"/>
                  </a:ext>
                </a:extLst>
              </a:tr>
              <a:tr h="206071">
                <a:tc>
                  <a:txBody>
                    <a:bodyPr/>
                    <a:lstStyle/>
                    <a:p>
                      <a:pPr algn="ctr"/>
                      <a:r>
                        <a:rPr lang="en-GB" sz="800" b="1" baseline="0" dirty="0">
                          <a:solidFill>
                            <a:schemeClr val="tx1"/>
                          </a:solidFill>
                          <a:latin typeface="Tw Cen MT" panose="020B0602020104020603" pitchFamily="34" charset="0"/>
                        </a:rPr>
                        <a:t>AUT Non-Fiction &amp; Poetry: Instructions &amp; Story–inspired poetry</a:t>
                      </a:r>
                      <a:endParaRPr lang="en-GB" sz="800" b="0" baseline="0" dirty="0">
                        <a:solidFill>
                          <a:schemeClr val="tx1"/>
                        </a:solidFill>
                        <a:latin typeface="Tw Cen MT" panose="020B0602020104020603" pitchFamily="34" charset="0"/>
                      </a:endParaRP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1"/>
                  </a:ext>
                </a:extLst>
              </a:tr>
            </a:tbl>
          </a:graphicData>
        </a:graphic>
      </p:graphicFrame>
      <p:graphicFrame>
        <p:nvGraphicFramePr>
          <p:cNvPr id="142" name="Table 141">
            <a:extLst>
              <a:ext uri="{FF2B5EF4-FFF2-40B4-BE49-F238E27FC236}">
                <a16:creationId xmlns:a16="http://schemas.microsoft.com/office/drawing/2014/main" id="{205D42EC-2CB2-4CDE-8F0F-46CEE49B0801}"/>
              </a:ext>
            </a:extLst>
          </p:cNvPr>
          <p:cNvGraphicFramePr>
            <a:graphicFrameLocks noGrp="1"/>
          </p:cNvGraphicFramePr>
          <p:nvPr>
            <p:extLst>
              <p:ext uri="{D42A27DB-BD31-4B8C-83A1-F6EECF244321}">
                <p14:modId xmlns:p14="http://schemas.microsoft.com/office/powerpoint/2010/main" val="2187561758"/>
              </p:ext>
            </p:extLst>
          </p:nvPr>
        </p:nvGraphicFramePr>
        <p:xfrm>
          <a:off x="3971288" y="14484954"/>
          <a:ext cx="1434820" cy="914400"/>
        </p:xfrm>
        <a:graphic>
          <a:graphicData uri="http://schemas.openxmlformats.org/drawingml/2006/table">
            <a:tbl>
              <a:tblPr firstRow="1" bandRow="1">
                <a:tableStyleId>{00A15C55-8517-42AA-B614-E9B94910E393}</a:tableStyleId>
              </a:tblPr>
              <a:tblGrid>
                <a:gridCol w="1434820">
                  <a:extLst>
                    <a:ext uri="{9D8B030D-6E8A-4147-A177-3AD203B41FA5}">
                      <a16:colId xmlns:a16="http://schemas.microsoft.com/office/drawing/2014/main" val="20000"/>
                    </a:ext>
                  </a:extLst>
                </a:gridCol>
              </a:tblGrid>
              <a:tr h="197661">
                <a:tc>
                  <a:txBody>
                    <a:bodyPr/>
                    <a:lstStyle/>
                    <a:p>
                      <a:pPr algn="ctr"/>
                      <a:r>
                        <a:rPr lang="en-GB" sz="800" baseline="0" dirty="0">
                          <a:solidFill>
                            <a:schemeClr val="tx1"/>
                          </a:solidFill>
                          <a:latin typeface="Tw Cen MT" panose="020B0602020104020603" pitchFamily="34" charset="0"/>
                        </a:rPr>
                        <a:t>AUT Fiction: Stories with a familiar setting &amp; Adventure stories</a:t>
                      </a: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0"/>
                  </a:ext>
                </a:extLst>
              </a:tr>
              <a:tr h="206071">
                <a:tc>
                  <a:txBody>
                    <a:bodyPr/>
                    <a:lstStyle/>
                    <a:p>
                      <a:pPr algn="ctr"/>
                      <a:r>
                        <a:rPr lang="en-GB" sz="800" b="1" baseline="0" dirty="0">
                          <a:solidFill>
                            <a:schemeClr val="tx1"/>
                          </a:solidFill>
                          <a:latin typeface="Tw Cen MT" panose="020B0602020104020603" pitchFamily="34" charset="0"/>
                        </a:rPr>
                        <a:t>AUT Non-Fiction: Non-chronological reports &amp; Instructions</a:t>
                      </a:r>
                      <a:endParaRPr lang="en-GB" sz="800" b="0" baseline="0" dirty="0">
                        <a:solidFill>
                          <a:schemeClr val="tx1"/>
                        </a:solidFill>
                        <a:latin typeface="Tw Cen MT" panose="020B0602020104020603" pitchFamily="34" charset="0"/>
                      </a:endParaRP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107432104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B050"/>
        </a:solidFill>
        <a:effectLst/>
      </p:bgPr>
    </p:bg>
    <p:spTree>
      <p:nvGrpSpPr>
        <p:cNvPr id="1" name=""/>
        <p:cNvGrpSpPr/>
        <p:nvPr/>
      </p:nvGrpSpPr>
      <p:grpSpPr>
        <a:xfrm>
          <a:off x="0" y="0"/>
          <a:ext cx="0" cy="0"/>
          <a:chOff x="0" y="0"/>
          <a:chExt cx="0" cy="0"/>
        </a:xfrm>
      </p:grpSpPr>
      <p:sp>
        <p:nvSpPr>
          <p:cNvPr id="401" name="TextBox 400">
            <a:extLst>
              <a:ext uri="{FF2B5EF4-FFF2-40B4-BE49-F238E27FC236}">
                <a16:creationId xmlns:a16="http://schemas.microsoft.com/office/drawing/2014/main" id="{189D5999-43F7-F641-9393-172A969C8B1F}"/>
              </a:ext>
            </a:extLst>
          </p:cNvPr>
          <p:cNvSpPr txBox="1"/>
          <p:nvPr/>
        </p:nvSpPr>
        <p:spPr>
          <a:xfrm>
            <a:off x="3908907" y="17128839"/>
            <a:ext cx="4145132" cy="646331"/>
          </a:xfrm>
          <a:prstGeom prst="rect">
            <a:avLst/>
          </a:prstGeom>
          <a:noFill/>
        </p:spPr>
        <p:txBody>
          <a:bodyPr wrap="square" rtlCol="0">
            <a:spAutoFit/>
          </a:bodyPr>
          <a:lstStyle/>
          <a:p>
            <a:pPr algn="ctr"/>
            <a:r>
              <a:rPr lang="en-US" sz="3600" b="1" dirty="0">
                <a:solidFill>
                  <a:schemeClr val="bg1"/>
                </a:solidFill>
              </a:rPr>
              <a:t>ART &amp; DESIGN </a:t>
            </a:r>
          </a:p>
        </p:txBody>
      </p:sp>
      <p:sp>
        <p:nvSpPr>
          <p:cNvPr id="400" name="Rectangle 399">
            <a:extLst>
              <a:ext uri="{FF2B5EF4-FFF2-40B4-BE49-F238E27FC236}">
                <a16:creationId xmlns:a16="http://schemas.microsoft.com/office/drawing/2014/main" id="{001523A3-D0A5-3447-9A4B-DA59FA07C8E9}"/>
              </a:ext>
            </a:extLst>
          </p:cNvPr>
          <p:cNvSpPr/>
          <p:nvPr/>
        </p:nvSpPr>
        <p:spPr>
          <a:xfrm>
            <a:off x="4531381" y="13385998"/>
            <a:ext cx="3044579" cy="4242037"/>
          </a:xfrm>
          <a:prstGeom prst="rect">
            <a:avLst/>
          </a:prstGeom>
          <a:solidFill>
            <a:srgbClr val="00B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8" name="Rectangle 27"/>
          <p:cNvSpPr/>
          <p:nvPr/>
        </p:nvSpPr>
        <p:spPr>
          <a:xfrm>
            <a:off x="2633168" y="138302"/>
            <a:ext cx="8994777" cy="923330"/>
          </a:xfrm>
          <a:prstGeom prst="rect">
            <a:avLst/>
          </a:prstGeom>
        </p:spPr>
        <p:txBody>
          <a:bodyPr wrap="square">
            <a:spAutoFit/>
          </a:bodyPr>
          <a:lstStyle/>
          <a:p>
            <a:pPr algn="ctr"/>
            <a:r>
              <a:rPr lang="en-GB" i="1" dirty="0">
                <a:solidFill>
                  <a:schemeClr val="bg1"/>
                </a:solidFill>
              </a:rPr>
              <a:t>“Thus says the Lord, the God of Israel: Write in a book all the words that I have spoken to you.”</a:t>
            </a:r>
          </a:p>
          <a:p>
            <a:pPr algn="r"/>
            <a:r>
              <a:rPr lang="en-GB" dirty="0">
                <a:solidFill>
                  <a:schemeClr val="bg1"/>
                </a:solidFill>
              </a:rPr>
              <a:t>Deuteronomy 28:12 </a:t>
            </a:r>
          </a:p>
          <a:p>
            <a:pPr algn="ctr"/>
            <a:r>
              <a:rPr lang="en-GB" i="1" dirty="0">
                <a:solidFill>
                  <a:schemeClr val="bg1"/>
                </a:solidFill>
              </a:rPr>
              <a:t> </a:t>
            </a:r>
            <a:endParaRPr lang="en-GB" dirty="0">
              <a:solidFill>
                <a:schemeClr val="bg1"/>
              </a:solidFill>
            </a:endParaRPr>
          </a:p>
        </p:txBody>
      </p:sp>
      <p:sp>
        <p:nvSpPr>
          <p:cNvPr id="7" name="Rectangle 6"/>
          <p:cNvSpPr/>
          <p:nvPr/>
        </p:nvSpPr>
        <p:spPr>
          <a:xfrm>
            <a:off x="10076875" y="1477023"/>
            <a:ext cx="1468899" cy="15864158"/>
          </a:xfrm>
          <a:prstGeom prst="rect">
            <a:avLst/>
          </a:prstGeom>
          <a:solidFill>
            <a:schemeClr val="bg1">
              <a:lumMod val="8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Rectangle 7"/>
          <p:cNvSpPr/>
          <p:nvPr/>
        </p:nvSpPr>
        <p:spPr>
          <a:xfrm>
            <a:off x="322785" y="196441"/>
            <a:ext cx="1888343" cy="16851518"/>
          </a:xfrm>
          <a:prstGeom prst="rect">
            <a:avLst/>
          </a:prstGeom>
          <a:solidFill>
            <a:schemeClr val="bg1">
              <a:lumMod val="8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p:cNvSpPr txBox="1"/>
          <p:nvPr/>
        </p:nvSpPr>
        <p:spPr>
          <a:xfrm>
            <a:off x="2337742" y="15732053"/>
            <a:ext cx="7736308" cy="1508105"/>
          </a:xfrm>
          <a:prstGeom prst="rect">
            <a:avLst/>
          </a:prstGeom>
          <a:noFill/>
        </p:spPr>
        <p:txBody>
          <a:bodyPr wrap="square" rtlCol="0">
            <a:spAutoFit/>
          </a:bodyPr>
          <a:lstStyle/>
          <a:p>
            <a:pPr lvl="0"/>
            <a:r>
              <a:rPr lang="en-US" sz="3200" dirty="0">
                <a:solidFill>
                  <a:schemeClr val="bg1"/>
                </a:solidFill>
              </a:rPr>
              <a:t>WRITING:</a:t>
            </a:r>
            <a:r>
              <a:rPr lang="en-US" sz="2000" dirty="0">
                <a:solidFill>
                  <a:schemeClr val="bg1"/>
                </a:solidFill>
              </a:rPr>
              <a:t> We aim to develop children’s love for writing whilst enabling them to gain the necessary communication skills to be successful learners and citizens, empowered to take their place in and contribute to a just society.</a:t>
            </a:r>
            <a:endParaRPr lang="en-GB" sz="3200" dirty="0">
              <a:solidFill>
                <a:schemeClr val="bg1"/>
              </a:solidFill>
            </a:endParaRPr>
          </a:p>
        </p:txBody>
      </p:sp>
      <p:grpSp>
        <p:nvGrpSpPr>
          <p:cNvPr id="6" name="Group 5"/>
          <p:cNvGrpSpPr/>
          <p:nvPr/>
        </p:nvGrpSpPr>
        <p:grpSpPr>
          <a:xfrm>
            <a:off x="3820740" y="-4676946"/>
            <a:ext cx="7358064" cy="14335199"/>
            <a:chOff x="2261869" y="1126938"/>
            <a:chExt cx="7358064" cy="14335199"/>
          </a:xfrm>
        </p:grpSpPr>
        <p:sp>
          <p:nvSpPr>
            <p:cNvPr id="239" name="TextBox 238">
              <a:extLst>
                <a:ext uri="{FF2B5EF4-FFF2-40B4-BE49-F238E27FC236}">
                  <a16:creationId xmlns:a16="http://schemas.microsoft.com/office/drawing/2014/main" id="{A8E84878-B999-3E45-A62E-A5D9A1ABF6E1}"/>
                </a:ext>
              </a:extLst>
            </p:cNvPr>
            <p:cNvSpPr txBox="1"/>
            <p:nvPr/>
          </p:nvSpPr>
          <p:spPr>
            <a:xfrm>
              <a:off x="8574918" y="1126938"/>
              <a:ext cx="1045015" cy="1528465"/>
            </a:xfrm>
            <a:prstGeom prst="star6">
              <a:avLst/>
            </a:prstGeom>
            <a:noFill/>
            <a:ln w="3175">
              <a:noFill/>
            </a:ln>
          </p:spPr>
          <p:txBody>
            <a:bodyPr wrap="square" rtlCol="0">
              <a:spAutoFit/>
            </a:bodyPr>
            <a:lstStyle/>
            <a:p>
              <a:pPr algn="ctr"/>
              <a:endParaRPr lang="en-US" sz="4400" b="1" dirty="0"/>
            </a:p>
          </p:txBody>
        </p:sp>
        <p:sp>
          <p:nvSpPr>
            <p:cNvPr id="261" name="TextBox 260">
              <a:extLst>
                <a:ext uri="{FF2B5EF4-FFF2-40B4-BE49-F238E27FC236}">
                  <a16:creationId xmlns:a16="http://schemas.microsoft.com/office/drawing/2014/main" id="{A8E84878-B999-3E45-A62E-A5D9A1ABF6E1}"/>
                </a:ext>
              </a:extLst>
            </p:cNvPr>
            <p:cNvSpPr txBox="1"/>
            <p:nvPr/>
          </p:nvSpPr>
          <p:spPr>
            <a:xfrm>
              <a:off x="2261869" y="14055949"/>
              <a:ext cx="1045015" cy="1406188"/>
            </a:xfrm>
            <a:prstGeom prst="star6">
              <a:avLst/>
            </a:prstGeom>
            <a:noFill/>
            <a:ln w="3175">
              <a:noFill/>
            </a:ln>
          </p:spPr>
          <p:txBody>
            <a:bodyPr wrap="square" rtlCol="0">
              <a:spAutoFit/>
            </a:bodyPr>
            <a:lstStyle/>
            <a:p>
              <a:pPr algn="ctr"/>
              <a:endParaRPr lang="en-US" sz="4000" b="1" dirty="0"/>
            </a:p>
          </p:txBody>
        </p:sp>
      </p:grpSp>
      <p:pic>
        <p:nvPicPr>
          <p:cNvPr id="188" name="Picture 187">
            <a:extLst>
              <a:ext uri="{FF2B5EF4-FFF2-40B4-BE49-F238E27FC236}">
                <a16:creationId xmlns:a16="http://schemas.microsoft.com/office/drawing/2014/main" id="{37272135-45C4-4F4D-A2A6-301CD13EFEBE}"/>
              </a:ext>
            </a:extLst>
          </p:cNvPr>
          <p:cNvPicPr/>
          <p:nvPr/>
        </p:nvPicPr>
        <p:blipFill>
          <a:blip r:embed="rId3">
            <a:extLst>
              <a:ext uri="{28A0092B-C50C-407E-A947-70E740481C1C}">
                <a14:useLocalDpi xmlns:a14="http://schemas.microsoft.com/office/drawing/2010/main" val="0"/>
              </a:ext>
            </a:extLst>
          </a:blip>
          <a:stretch>
            <a:fillRect/>
          </a:stretch>
        </p:blipFill>
        <p:spPr>
          <a:xfrm>
            <a:off x="338601" y="190509"/>
            <a:ext cx="1887831" cy="1425214"/>
          </a:xfrm>
          <a:prstGeom prst="rect">
            <a:avLst/>
          </a:prstGeom>
        </p:spPr>
      </p:pic>
      <p:sp>
        <p:nvSpPr>
          <p:cNvPr id="20" name="TextBox 19">
            <a:extLst>
              <a:ext uri="{FF2B5EF4-FFF2-40B4-BE49-F238E27FC236}">
                <a16:creationId xmlns:a16="http://schemas.microsoft.com/office/drawing/2014/main" id="{CC23924D-277A-4D50-81EC-440E07539655}"/>
              </a:ext>
            </a:extLst>
          </p:cNvPr>
          <p:cNvSpPr txBox="1"/>
          <p:nvPr/>
        </p:nvSpPr>
        <p:spPr>
          <a:xfrm>
            <a:off x="9602487" y="1550205"/>
            <a:ext cx="184731" cy="369332"/>
          </a:xfrm>
          <a:prstGeom prst="rect">
            <a:avLst/>
          </a:prstGeom>
          <a:noFill/>
        </p:spPr>
        <p:txBody>
          <a:bodyPr wrap="none" rtlCol="0">
            <a:spAutoFit/>
          </a:bodyPr>
          <a:lstStyle/>
          <a:p>
            <a:endParaRPr lang="en-GB" dirty="0"/>
          </a:p>
        </p:txBody>
      </p:sp>
      <p:sp>
        <p:nvSpPr>
          <p:cNvPr id="31" name="TextBox 30">
            <a:extLst>
              <a:ext uri="{FF2B5EF4-FFF2-40B4-BE49-F238E27FC236}">
                <a16:creationId xmlns:a16="http://schemas.microsoft.com/office/drawing/2014/main" id="{29225C3C-6734-47EC-927F-1BCF55A5043F}"/>
              </a:ext>
            </a:extLst>
          </p:cNvPr>
          <p:cNvSpPr txBox="1"/>
          <p:nvPr/>
        </p:nvSpPr>
        <p:spPr>
          <a:xfrm>
            <a:off x="10173633" y="14156459"/>
            <a:ext cx="1299786" cy="2523621"/>
          </a:xfrm>
          <a:prstGeom prst="rect">
            <a:avLst/>
          </a:prstGeom>
          <a:solidFill>
            <a:schemeClr val="bg1">
              <a:lumMod val="85000"/>
            </a:schemeClr>
          </a:solidFill>
        </p:spPr>
        <p:txBody>
          <a:bodyPr wrap="square" rtlCol="0">
            <a:spAutoFit/>
          </a:bodyPr>
          <a:lstStyle/>
          <a:p>
            <a:endParaRPr lang="en-GB" dirty="0"/>
          </a:p>
        </p:txBody>
      </p:sp>
      <p:sp>
        <p:nvSpPr>
          <p:cNvPr id="32" name="TextBox 31">
            <a:extLst>
              <a:ext uri="{FF2B5EF4-FFF2-40B4-BE49-F238E27FC236}">
                <a16:creationId xmlns:a16="http://schemas.microsoft.com/office/drawing/2014/main" id="{ED2D88A5-9C01-446A-826B-9F62EB0F01CF}"/>
              </a:ext>
            </a:extLst>
          </p:cNvPr>
          <p:cNvSpPr txBox="1"/>
          <p:nvPr/>
        </p:nvSpPr>
        <p:spPr>
          <a:xfrm>
            <a:off x="10142389" y="12636121"/>
            <a:ext cx="1369534" cy="4401205"/>
          </a:xfrm>
          <a:prstGeom prst="rect">
            <a:avLst/>
          </a:prstGeom>
          <a:noFill/>
        </p:spPr>
        <p:txBody>
          <a:bodyPr wrap="square" rtlCol="0">
            <a:spAutoFit/>
          </a:bodyPr>
          <a:lstStyle/>
          <a:p>
            <a:pPr algn="ctr"/>
            <a:r>
              <a:rPr lang="en-US" sz="1000" b="1" u="sng" dirty="0"/>
              <a:t>Themes and Values</a:t>
            </a:r>
          </a:p>
          <a:p>
            <a:endParaRPr lang="en-US" sz="1000" b="1" dirty="0"/>
          </a:p>
          <a:p>
            <a:r>
              <a:rPr lang="en-US" sz="1000" b="1" dirty="0"/>
              <a:t>           </a:t>
            </a:r>
          </a:p>
          <a:p>
            <a:r>
              <a:rPr lang="en-US" sz="1000" b="1" dirty="0"/>
              <a:t>          	Justice</a:t>
            </a:r>
          </a:p>
          <a:p>
            <a:endParaRPr lang="en-US" sz="1000" b="1" dirty="0"/>
          </a:p>
          <a:p>
            <a:r>
              <a:rPr lang="en-US" sz="1000" b="1" dirty="0"/>
              <a:t>	</a:t>
            </a:r>
          </a:p>
          <a:p>
            <a:r>
              <a:rPr lang="en-US" sz="1000" b="1" dirty="0"/>
              <a:t>	Love</a:t>
            </a:r>
          </a:p>
          <a:p>
            <a:endParaRPr lang="en-US" sz="1000" b="1" dirty="0"/>
          </a:p>
          <a:p>
            <a:endParaRPr lang="en-US" sz="1000" b="1" dirty="0"/>
          </a:p>
          <a:p>
            <a:r>
              <a:rPr lang="en-US" sz="1000" b="1" dirty="0"/>
              <a:t>         	Endurance</a:t>
            </a:r>
          </a:p>
          <a:p>
            <a:endParaRPr lang="en-US" sz="1000" b="1" dirty="0"/>
          </a:p>
          <a:p>
            <a:r>
              <a:rPr lang="en-US" sz="1000" b="1" dirty="0"/>
              <a:t>          </a:t>
            </a:r>
          </a:p>
          <a:p>
            <a:r>
              <a:rPr lang="en-US" sz="1000" b="1" dirty="0"/>
              <a:t>         	Forgiveness</a:t>
            </a:r>
          </a:p>
          <a:p>
            <a:endParaRPr lang="en-US" sz="1000" b="1" dirty="0"/>
          </a:p>
          <a:p>
            <a:r>
              <a:rPr lang="en-US" sz="1000" b="1" dirty="0"/>
              <a:t>                </a:t>
            </a:r>
          </a:p>
          <a:p>
            <a:r>
              <a:rPr lang="en-US" sz="1000" b="1" dirty="0"/>
              <a:t>          	Dignity</a:t>
            </a:r>
          </a:p>
          <a:p>
            <a:endParaRPr lang="en-US" sz="1000" b="1" dirty="0"/>
          </a:p>
          <a:p>
            <a:endParaRPr lang="en-US" sz="1000" b="1" dirty="0"/>
          </a:p>
          <a:p>
            <a:r>
              <a:rPr lang="en-US" sz="1000" b="1" dirty="0"/>
              <a:t>	Thankfulness</a:t>
            </a:r>
          </a:p>
          <a:p>
            <a:endParaRPr lang="en-US" sz="1000" b="1" dirty="0"/>
          </a:p>
          <a:p>
            <a:endParaRPr lang="en-US" sz="1000" b="1" dirty="0"/>
          </a:p>
          <a:p>
            <a:r>
              <a:rPr lang="en-US" sz="1000" b="1" dirty="0"/>
              <a:t>        	British</a:t>
            </a:r>
          </a:p>
          <a:p>
            <a:r>
              <a:rPr lang="en-US" sz="1000" b="1" dirty="0"/>
              <a:t>          	Values</a:t>
            </a:r>
          </a:p>
          <a:p>
            <a:endParaRPr lang="en-US" sz="1000" b="1" dirty="0"/>
          </a:p>
          <a:p>
            <a:r>
              <a:rPr lang="en-US" sz="1000" b="1" dirty="0"/>
              <a:t>         	 Wider</a:t>
            </a:r>
          </a:p>
          <a:p>
            <a:r>
              <a:rPr lang="en-US" sz="1000" b="1" dirty="0"/>
              <a:t>          	World</a:t>
            </a:r>
          </a:p>
          <a:p>
            <a:endParaRPr lang="en-US" sz="1000" b="1" dirty="0"/>
          </a:p>
          <a:p>
            <a:endParaRPr lang="en-GB" sz="1000" b="1" dirty="0"/>
          </a:p>
        </p:txBody>
      </p:sp>
      <p:pic>
        <p:nvPicPr>
          <p:cNvPr id="202" name="Picture 201">
            <a:extLst>
              <a:ext uri="{FF2B5EF4-FFF2-40B4-BE49-F238E27FC236}">
                <a16:creationId xmlns:a16="http://schemas.microsoft.com/office/drawing/2014/main" id="{7E11F3A5-91CC-4350-AB2F-8327C3725DC6}"/>
              </a:ext>
            </a:extLst>
          </p:cNvPr>
          <p:cNvPicPr/>
          <p:nvPr/>
        </p:nvPicPr>
        <p:blipFill>
          <a:blip r:embed="rId4" cstate="print">
            <a:duotone>
              <a:prstClr val="black"/>
              <a:schemeClr val="accent4">
                <a:tint val="45000"/>
                <a:satMod val="400000"/>
              </a:schemeClr>
            </a:duotone>
            <a:extLst>
              <a:ext uri="{28A0092B-C50C-407E-A947-70E740481C1C}">
                <a14:useLocalDpi xmlns:a14="http://schemas.microsoft.com/office/drawing/2010/main" val="0"/>
              </a:ext>
            </a:extLst>
          </a:blip>
          <a:stretch>
            <a:fillRect/>
          </a:stretch>
        </p:blipFill>
        <p:spPr>
          <a:xfrm>
            <a:off x="10179308" y="13065123"/>
            <a:ext cx="374537" cy="3542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34" name="Picture 233">
            <a:extLst>
              <a:ext uri="{FF2B5EF4-FFF2-40B4-BE49-F238E27FC236}">
                <a16:creationId xmlns:a16="http://schemas.microsoft.com/office/drawing/2014/main" id="{28165423-755A-4239-B7B0-E3820D104CF4}"/>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10192608" y="15830997"/>
            <a:ext cx="389387" cy="36857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53" name="Picture 252">
            <a:extLst>
              <a:ext uri="{FF2B5EF4-FFF2-40B4-BE49-F238E27FC236}">
                <a16:creationId xmlns:a16="http://schemas.microsoft.com/office/drawing/2014/main" id="{6B5E3193-1AE3-4BEC-9312-60F1684688B7}"/>
              </a:ext>
            </a:extLst>
          </p:cNvPr>
          <p:cNvPicPr/>
          <p:nvPr/>
        </p:nvPicPr>
        <p:blipFill>
          <a:blip r:embed="rId6" cstate="print">
            <a:extLst>
              <a:ext uri="{28A0092B-C50C-407E-A947-70E740481C1C}">
                <a14:useLocalDpi xmlns:a14="http://schemas.microsoft.com/office/drawing/2010/main" val="0"/>
              </a:ext>
            </a:extLst>
          </a:blip>
          <a:stretch>
            <a:fillRect/>
          </a:stretch>
        </p:blipFill>
        <p:spPr>
          <a:xfrm>
            <a:off x="10182103" y="16323249"/>
            <a:ext cx="402303" cy="41933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66" name="Rectangle 65">
            <a:extLst>
              <a:ext uri="{FF2B5EF4-FFF2-40B4-BE49-F238E27FC236}">
                <a16:creationId xmlns:a16="http://schemas.microsoft.com/office/drawing/2014/main" id="{83E77C04-A6A7-4F90-90C6-05CF766E8492}"/>
              </a:ext>
            </a:extLst>
          </p:cNvPr>
          <p:cNvSpPr/>
          <p:nvPr/>
        </p:nvSpPr>
        <p:spPr>
          <a:xfrm>
            <a:off x="322785" y="1513961"/>
            <a:ext cx="1942465" cy="1200330"/>
          </a:xfrm>
          <a:prstGeom prst="rect">
            <a:avLst/>
          </a:prstGeom>
          <a:solidFill>
            <a:srgbClr val="00B050"/>
          </a:solidFill>
          <a:ln>
            <a:noFill/>
          </a:ln>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endParaRPr lang="en-GB"/>
          </a:p>
        </p:txBody>
      </p:sp>
      <p:pic>
        <p:nvPicPr>
          <p:cNvPr id="200" name="Picture 199">
            <a:extLst>
              <a:ext uri="{FF2B5EF4-FFF2-40B4-BE49-F238E27FC236}">
                <a16:creationId xmlns:a16="http://schemas.microsoft.com/office/drawing/2014/main" id="{48D8F185-78DD-4DBB-88B4-DCB3A4ABA843}"/>
              </a:ext>
            </a:extLst>
          </p:cNvPr>
          <p:cNvPicPr/>
          <p:nvPr/>
        </p:nvPicPr>
        <p:blipFill>
          <a:blip r:embed="rId7" cstate="print">
            <a:duotone>
              <a:prstClr val="black"/>
              <a:schemeClr val="accent2">
                <a:tint val="45000"/>
                <a:satMod val="400000"/>
              </a:schemeClr>
            </a:duotone>
            <a:extLst>
              <a:ext uri="{28A0092B-C50C-407E-A947-70E740481C1C}">
                <a14:useLocalDpi xmlns:a14="http://schemas.microsoft.com/office/drawing/2010/main" val="0"/>
              </a:ext>
            </a:extLst>
          </a:blip>
          <a:stretch>
            <a:fillRect/>
          </a:stretch>
        </p:blipFill>
        <p:spPr>
          <a:xfrm>
            <a:off x="10167982" y="14384364"/>
            <a:ext cx="377990" cy="3542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98" name="Picture 197" descr="C:\Users\mparkin\AppData\Local\Microsoft\Windows\INetCache\Content.MSO\9F2116EB.tmp">
            <a:extLst>
              <a:ext uri="{FF2B5EF4-FFF2-40B4-BE49-F238E27FC236}">
                <a16:creationId xmlns:a16="http://schemas.microsoft.com/office/drawing/2014/main" id="{DEDDB754-2BC2-422C-B980-4BC71BBABFFB}"/>
              </a:ext>
            </a:extLst>
          </p:cNvPr>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10165537" y="13931865"/>
            <a:ext cx="371342" cy="36613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31" name="Picture 230">
            <a:extLst>
              <a:ext uri="{FF2B5EF4-FFF2-40B4-BE49-F238E27FC236}">
                <a16:creationId xmlns:a16="http://schemas.microsoft.com/office/drawing/2014/main" id="{9397DBCE-001E-4B28-AC76-B41818BFF7D8}"/>
              </a:ext>
            </a:extLst>
          </p:cNvPr>
          <p:cNvPicPr/>
          <p:nvPr/>
        </p:nvPicPr>
        <p:blipFill>
          <a:blip r:embed="rId9" cstate="print">
            <a:extLst>
              <a:ext uri="{28A0092B-C50C-407E-A947-70E740481C1C}">
                <a14:useLocalDpi xmlns:a14="http://schemas.microsoft.com/office/drawing/2010/main" val="0"/>
              </a:ext>
            </a:extLst>
          </a:blip>
          <a:stretch>
            <a:fillRect/>
          </a:stretch>
        </p:blipFill>
        <p:spPr>
          <a:xfrm>
            <a:off x="10177160" y="14834160"/>
            <a:ext cx="384453" cy="36611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 name="TextBox 3">
            <a:extLst>
              <a:ext uri="{FF2B5EF4-FFF2-40B4-BE49-F238E27FC236}">
                <a16:creationId xmlns:a16="http://schemas.microsoft.com/office/drawing/2014/main" id="{DFF02A75-43E7-46E4-A08A-16A9049991BD}"/>
              </a:ext>
            </a:extLst>
          </p:cNvPr>
          <p:cNvSpPr txBox="1"/>
          <p:nvPr/>
        </p:nvSpPr>
        <p:spPr>
          <a:xfrm>
            <a:off x="10096652" y="5692187"/>
            <a:ext cx="1424471" cy="6394058"/>
          </a:xfrm>
          <a:prstGeom prst="rect">
            <a:avLst/>
          </a:prstGeom>
          <a:noFill/>
        </p:spPr>
        <p:txBody>
          <a:bodyPr wrap="square" rtlCol="0">
            <a:spAutoFit/>
          </a:bodyPr>
          <a:lstStyle/>
          <a:p>
            <a:endParaRPr lang="en-GB" sz="1050" dirty="0"/>
          </a:p>
          <a:p>
            <a:pPr lvl="0"/>
            <a:r>
              <a:rPr lang="en-GB" sz="1050" b="1" u="sng" dirty="0">
                <a:solidFill>
                  <a:prstClr val="black"/>
                </a:solidFill>
              </a:rPr>
              <a:t>Fiction Genres</a:t>
            </a:r>
          </a:p>
          <a:p>
            <a:pPr lvl="0"/>
            <a:r>
              <a:rPr lang="en-GB" sz="1050" dirty="0">
                <a:solidFill>
                  <a:prstClr val="black"/>
                </a:solidFill>
              </a:rPr>
              <a:t>Classic Narrative</a:t>
            </a:r>
          </a:p>
          <a:p>
            <a:pPr lvl="0"/>
            <a:r>
              <a:rPr lang="en-GB" sz="1050" dirty="0">
                <a:solidFill>
                  <a:prstClr val="black"/>
                </a:solidFill>
              </a:rPr>
              <a:t>Stories from Other Cultures</a:t>
            </a:r>
          </a:p>
          <a:p>
            <a:pPr lvl="0"/>
            <a:r>
              <a:rPr lang="en-GB" sz="1050" dirty="0">
                <a:solidFill>
                  <a:prstClr val="black"/>
                </a:solidFill>
              </a:rPr>
              <a:t>Science Fiction</a:t>
            </a:r>
          </a:p>
          <a:p>
            <a:pPr lvl="0"/>
            <a:r>
              <a:rPr lang="en-GB" sz="1050" dirty="0">
                <a:solidFill>
                  <a:prstClr val="black"/>
                </a:solidFill>
              </a:rPr>
              <a:t>Fantasy</a:t>
            </a:r>
          </a:p>
          <a:p>
            <a:pPr lvl="0"/>
            <a:r>
              <a:rPr lang="en-GB" sz="1050" dirty="0">
                <a:solidFill>
                  <a:prstClr val="black"/>
                </a:solidFill>
              </a:rPr>
              <a:t>Flashback/Time-slip</a:t>
            </a:r>
          </a:p>
          <a:p>
            <a:pPr lvl="0"/>
            <a:r>
              <a:rPr lang="en-GB" sz="1050" dirty="0">
                <a:solidFill>
                  <a:prstClr val="black"/>
                </a:solidFill>
              </a:rPr>
              <a:t>Historical Stories</a:t>
            </a:r>
          </a:p>
          <a:p>
            <a:pPr lvl="0"/>
            <a:r>
              <a:rPr lang="en-GB" sz="1050" dirty="0">
                <a:solidFill>
                  <a:prstClr val="black"/>
                </a:solidFill>
              </a:rPr>
              <a:t>Adventure Stories</a:t>
            </a:r>
          </a:p>
          <a:p>
            <a:pPr lvl="0"/>
            <a:r>
              <a:rPr lang="en-GB" sz="1050" dirty="0">
                <a:solidFill>
                  <a:prstClr val="black"/>
                </a:solidFill>
              </a:rPr>
              <a:t>Playscripts</a:t>
            </a:r>
          </a:p>
          <a:p>
            <a:pPr lvl="0"/>
            <a:r>
              <a:rPr lang="en-GB" sz="1050" dirty="0">
                <a:solidFill>
                  <a:prstClr val="black"/>
                </a:solidFill>
              </a:rPr>
              <a:t>Traditional Tales</a:t>
            </a:r>
          </a:p>
          <a:p>
            <a:pPr lvl="0"/>
            <a:r>
              <a:rPr lang="en-GB" sz="1050" dirty="0">
                <a:solidFill>
                  <a:prstClr val="black"/>
                </a:solidFill>
              </a:rPr>
              <a:t>Fables, Myths &amp; Legends</a:t>
            </a:r>
          </a:p>
          <a:p>
            <a:pPr lvl="0"/>
            <a:r>
              <a:rPr lang="en-GB" sz="1050" dirty="0">
                <a:solidFill>
                  <a:prstClr val="black"/>
                </a:solidFill>
              </a:rPr>
              <a:t>Mystery/Crime</a:t>
            </a:r>
          </a:p>
          <a:p>
            <a:pPr lvl="0"/>
            <a:r>
              <a:rPr lang="en-GB" sz="1050" dirty="0">
                <a:solidFill>
                  <a:prstClr val="black"/>
                </a:solidFill>
              </a:rPr>
              <a:t>Stories with a Familiar Setting</a:t>
            </a:r>
          </a:p>
          <a:p>
            <a:pPr lvl="0"/>
            <a:r>
              <a:rPr lang="en-GB" sz="1050" dirty="0">
                <a:solidFill>
                  <a:prstClr val="black"/>
                </a:solidFill>
              </a:rPr>
              <a:t>Dilemmas</a:t>
            </a:r>
          </a:p>
          <a:p>
            <a:pPr lvl="0"/>
            <a:endParaRPr lang="en-GB" sz="1050" dirty="0">
              <a:solidFill>
                <a:prstClr val="black"/>
              </a:solidFill>
            </a:endParaRPr>
          </a:p>
          <a:p>
            <a:pPr lvl="0"/>
            <a:endParaRPr lang="en-GB" sz="1050" b="1" u="sng" dirty="0">
              <a:solidFill>
                <a:prstClr val="black"/>
              </a:solidFill>
            </a:endParaRPr>
          </a:p>
          <a:p>
            <a:pPr lvl="0"/>
            <a:endParaRPr lang="en-GB" sz="1050" b="1" u="sng" dirty="0">
              <a:solidFill>
                <a:prstClr val="black"/>
              </a:solidFill>
            </a:endParaRPr>
          </a:p>
          <a:p>
            <a:pPr lvl="0"/>
            <a:r>
              <a:rPr lang="en-GB" sz="1050" b="1" u="sng" dirty="0">
                <a:solidFill>
                  <a:prstClr val="black"/>
                </a:solidFill>
              </a:rPr>
              <a:t>Non-Fiction Genres</a:t>
            </a:r>
          </a:p>
          <a:p>
            <a:pPr lvl="0"/>
            <a:r>
              <a:rPr lang="en-GB" sz="1050" dirty="0">
                <a:solidFill>
                  <a:prstClr val="black"/>
                </a:solidFill>
              </a:rPr>
              <a:t>Recount</a:t>
            </a:r>
          </a:p>
          <a:p>
            <a:pPr lvl="0"/>
            <a:r>
              <a:rPr lang="en-GB" sz="1050" dirty="0">
                <a:solidFill>
                  <a:prstClr val="black"/>
                </a:solidFill>
              </a:rPr>
              <a:t>Report</a:t>
            </a:r>
          </a:p>
          <a:p>
            <a:pPr lvl="0"/>
            <a:r>
              <a:rPr lang="en-GB" sz="1050" dirty="0">
                <a:solidFill>
                  <a:prstClr val="black"/>
                </a:solidFill>
              </a:rPr>
              <a:t>Explanation</a:t>
            </a:r>
          </a:p>
          <a:p>
            <a:pPr lvl="0"/>
            <a:r>
              <a:rPr lang="en-GB" sz="1050" dirty="0">
                <a:solidFill>
                  <a:prstClr val="black"/>
                </a:solidFill>
              </a:rPr>
              <a:t>Instruction </a:t>
            </a:r>
          </a:p>
          <a:p>
            <a:pPr lvl="0"/>
            <a:r>
              <a:rPr lang="en-GB" sz="1050" dirty="0">
                <a:solidFill>
                  <a:prstClr val="black"/>
                </a:solidFill>
              </a:rPr>
              <a:t>Persuasion</a:t>
            </a:r>
          </a:p>
          <a:p>
            <a:pPr lvl="0"/>
            <a:r>
              <a:rPr lang="en-GB" sz="1050" dirty="0">
                <a:solidFill>
                  <a:prstClr val="black"/>
                </a:solidFill>
              </a:rPr>
              <a:t>Discussion</a:t>
            </a:r>
          </a:p>
          <a:p>
            <a:pPr lvl="0"/>
            <a:endParaRPr lang="en-GB" sz="1050" dirty="0">
              <a:solidFill>
                <a:prstClr val="black"/>
              </a:solidFill>
            </a:endParaRPr>
          </a:p>
          <a:p>
            <a:pPr lvl="0"/>
            <a:endParaRPr lang="en-GB" sz="1050" b="1" u="sng" dirty="0">
              <a:solidFill>
                <a:prstClr val="black"/>
              </a:solidFill>
            </a:endParaRPr>
          </a:p>
          <a:p>
            <a:pPr lvl="0"/>
            <a:r>
              <a:rPr lang="en-GB" sz="1050" b="1" u="sng" dirty="0">
                <a:solidFill>
                  <a:prstClr val="black"/>
                </a:solidFill>
              </a:rPr>
              <a:t>Poetry</a:t>
            </a:r>
          </a:p>
          <a:p>
            <a:pPr lvl="0"/>
            <a:r>
              <a:rPr lang="en-GB" sz="1050" dirty="0">
                <a:solidFill>
                  <a:prstClr val="black"/>
                </a:solidFill>
              </a:rPr>
              <a:t>Shape Poems</a:t>
            </a:r>
          </a:p>
          <a:p>
            <a:pPr lvl="0"/>
            <a:r>
              <a:rPr lang="en-GB" sz="1050" dirty="0">
                <a:solidFill>
                  <a:prstClr val="black"/>
                </a:solidFill>
              </a:rPr>
              <a:t>Performance Poetry</a:t>
            </a:r>
          </a:p>
          <a:p>
            <a:pPr lvl="0"/>
            <a:r>
              <a:rPr lang="en-GB" sz="1050" dirty="0">
                <a:solidFill>
                  <a:prstClr val="black"/>
                </a:solidFill>
              </a:rPr>
              <a:t>Creating Imagery</a:t>
            </a:r>
          </a:p>
          <a:p>
            <a:pPr lvl="0"/>
            <a:r>
              <a:rPr lang="en-GB" sz="1050" dirty="0">
                <a:solidFill>
                  <a:prstClr val="black"/>
                </a:solidFill>
              </a:rPr>
              <a:t>Classic Poetry</a:t>
            </a:r>
          </a:p>
          <a:p>
            <a:pPr lvl="0"/>
            <a:r>
              <a:rPr lang="en-GB" sz="1050" dirty="0">
                <a:solidFill>
                  <a:prstClr val="black"/>
                </a:solidFill>
              </a:rPr>
              <a:t>Based on a Theme</a:t>
            </a:r>
          </a:p>
          <a:p>
            <a:pPr lvl="0"/>
            <a:r>
              <a:rPr lang="en-GB" sz="1050" dirty="0">
                <a:solidFill>
                  <a:prstClr val="black"/>
                </a:solidFill>
              </a:rPr>
              <a:t>Style &amp; Form</a:t>
            </a:r>
          </a:p>
          <a:p>
            <a:pPr algn="ctr"/>
            <a:endParaRPr lang="en-GB" sz="1050" dirty="0"/>
          </a:p>
          <a:p>
            <a:endParaRPr lang="en-GB" sz="1050" dirty="0"/>
          </a:p>
        </p:txBody>
      </p:sp>
      <p:sp>
        <p:nvSpPr>
          <p:cNvPr id="34" name="TextBox 33">
            <a:extLst>
              <a:ext uri="{FF2B5EF4-FFF2-40B4-BE49-F238E27FC236}">
                <a16:creationId xmlns:a16="http://schemas.microsoft.com/office/drawing/2014/main" id="{D22F9E09-302E-4652-B0A6-B023BDF08794}"/>
              </a:ext>
            </a:extLst>
          </p:cNvPr>
          <p:cNvSpPr txBox="1"/>
          <p:nvPr/>
        </p:nvSpPr>
        <p:spPr>
          <a:xfrm>
            <a:off x="10142970" y="1523955"/>
            <a:ext cx="1368953" cy="3862596"/>
          </a:xfrm>
          <a:prstGeom prst="rect">
            <a:avLst/>
          </a:prstGeom>
          <a:noFill/>
        </p:spPr>
        <p:txBody>
          <a:bodyPr wrap="square" rtlCol="0">
            <a:spAutoFit/>
          </a:bodyPr>
          <a:lstStyle/>
          <a:p>
            <a:pPr algn="ctr"/>
            <a:r>
              <a:rPr lang="en-GB" sz="1600" b="1" u="sng" dirty="0"/>
              <a:t>Key Concepts</a:t>
            </a:r>
          </a:p>
          <a:p>
            <a:pPr algn="ctr"/>
            <a:r>
              <a:rPr lang="en-GB" sz="1600" b="1" u="sng" dirty="0"/>
              <a:t>(found throughout each unit)</a:t>
            </a:r>
          </a:p>
          <a:p>
            <a:endParaRPr lang="en-GB" sz="1600" dirty="0"/>
          </a:p>
          <a:p>
            <a:r>
              <a:rPr lang="en-GB" sz="1100" dirty="0"/>
              <a:t>	Spelling/ 	Phonic 	Knowledge</a:t>
            </a:r>
          </a:p>
          <a:p>
            <a:endParaRPr lang="en-GB" sz="1100" dirty="0"/>
          </a:p>
          <a:p>
            <a:r>
              <a:rPr lang="en-GB" sz="1100" dirty="0"/>
              <a:t> </a:t>
            </a:r>
          </a:p>
          <a:p>
            <a:r>
              <a:rPr lang="en-GB" sz="1100" dirty="0"/>
              <a:t>	Handwriting</a:t>
            </a:r>
          </a:p>
          <a:p>
            <a:endParaRPr lang="en-GB" sz="1100" dirty="0"/>
          </a:p>
          <a:p>
            <a:endParaRPr lang="en-GB" sz="1100" dirty="0"/>
          </a:p>
          <a:p>
            <a:r>
              <a:rPr lang="en-GB" sz="1100" dirty="0"/>
              <a:t>	Vocabulary, 	Grammar &amp; 	Punctuation</a:t>
            </a:r>
          </a:p>
          <a:p>
            <a:endParaRPr lang="en-GB" sz="1100" dirty="0"/>
          </a:p>
          <a:p>
            <a:r>
              <a:rPr lang="en-GB" sz="1100" dirty="0"/>
              <a:t>	Composition 	(including 	editing)</a:t>
            </a:r>
          </a:p>
        </p:txBody>
      </p:sp>
      <p:pic>
        <p:nvPicPr>
          <p:cNvPr id="76" name="Picture 75">
            <a:extLst>
              <a:ext uri="{FF2B5EF4-FFF2-40B4-BE49-F238E27FC236}">
                <a16:creationId xmlns:a16="http://schemas.microsoft.com/office/drawing/2014/main" id="{3C632D3B-5658-4E6E-AB8C-4CE3716E4D0F}"/>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10182103" y="15325287"/>
            <a:ext cx="391754" cy="36611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77" name="Picture 76">
            <a:extLst>
              <a:ext uri="{FF2B5EF4-FFF2-40B4-BE49-F238E27FC236}">
                <a16:creationId xmlns:a16="http://schemas.microsoft.com/office/drawing/2014/main" id="{06F86994-380B-4F14-BBBE-155450DF0874}"/>
              </a:ext>
            </a:extLst>
          </p:cNvPr>
          <p:cNvPicPr>
            <a:picLocks noChangeAspect="1"/>
          </p:cNvPicPr>
          <p:nvPr/>
        </p:nvPicPr>
        <p:blipFill>
          <a:blip r:embed="rId11"/>
          <a:stretch>
            <a:fillRect/>
          </a:stretch>
        </p:blipFill>
        <p:spPr>
          <a:xfrm>
            <a:off x="10163954" y="13498698"/>
            <a:ext cx="377991" cy="35570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6" name="Picture 2" descr="But Martin!: Amazon.co.uk: Counsel, June, Layton, Neal: 9780552551380: Books">
            <a:extLst>
              <a:ext uri="{FF2B5EF4-FFF2-40B4-BE49-F238E27FC236}">
                <a16:creationId xmlns:a16="http://schemas.microsoft.com/office/drawing/2014/main" id="{B94A9233-4207-4A01-993A-F17CB1F5FF2E}"/>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2336141" y="13700890"/>
            <a:ext cx="1014014" cy="1216818"/>
          </a:xfrm>
          <a:prstGeom prst="rect">
            <a:avLst/>
          </a:prstGeom>
          <a:noFill/>
          <a:extLst>
            <a:ext uri="{909E8E84-426E-40DD-AFC4-6F175D3DCCD1}">
              <a14:hiddenFill xmlns:a14="http://schemas.microsoft.com/office/drawing/2010/main">
                <a:solidFill>
                  <a:srgbClr val="FFFFFF"/>
                </a:solidFill>
              </a14:hiddenFill>
            </a:ext>
          </a:extLst>
        </p:spPr>
      </p:pic>
      <p:pic>
        <p:nvPicPr>
          <p:cNvPr id="30" name="Picture 4" descr="Hooray for Fish! : Cousins, Lucy, Cousins, Lucy: Amazon.co.uk: Books">
            <a:extLst>
              <a:ext uri="{FF2B5EF4-FFF2-40B4-BE49-F238E27FC236}">
                <a16:creationId xmlns:a16="http://schemas.microsoft.com/office/drawing/2014/main" id="{26C01A71-19EC-455D-BA2D-038C22E587E0}"/>
              </a:ext>
            </a:extLst>
          </p:cNvPr>
          <p:cNvPicPr>
            <a:picLocks noChangeAspect="1" noChangeArrowheads="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2461732" y="10161550"/>
            <a:ext cx="1131767" cy="1305051"/>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6" descr="https://images-na.ssl-images-amazon.com/images/I/51mslLglcoL._SY496_BO1,204,203,200_.jpg">
            <a:extLst>
              <a:ext uri="{FF2B5EF4-FFF2-40B4-BE49-F238E27FC236}">
                <a16:creationId xmlns:a16="http://schemas.microsoft.com/office/drawing/2014/main" id="{9B4D7B85-5B16-4F79-9CE8-33E9AD62CD40}"/>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4185469" y="13918050"/>
            <a:ext cx="1053148" cy="1048936"/>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8" descr="Owl Babies: 1: Amazon.co.uk: Waddell, Martin, Benson, Patrick:  8601300416243: Books">
            <a:extLst>
              <a:ext uri="{FF2B5EF4-FFF2-40B4-BE49-F238E27FC236}">
                <a16:creationId xmlns:a16="http://schemas.microsoft.com/office/drawing/2014/main" id="{4556BA85-ADF2-4ACF-819A-CAB29483FE2D}"/>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3670299" y="9696957"/>
            <a:ext cx="1266311" cy="1045858"/>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10" descr="WOW! Said the Owl : Hopgood, Tim: Amazon.co.uk: Books">
            <a:extLst>
              <a:ext uri="{FF2B5EF4-FFF2-40B4-BE49-F238E27FC236}">
                <a16:creationId xmlns:a16="http://schemas.microsoft.com/office/drawing/2014/main" id="{91FD1FCB-8A14-4760-83C1-DA52A1D2F421}"/>
              </a:ext>
            </a:extLst>
          </p:cNvPr>
          <p:cNvPicPr>
            <a:picLocks noChangeAspect="1" noChangeArrowheads="1"/>
          </p:cNvPicPr>
          <p:nvPr/>
        </p:nvPicPr>
        <p:blipFill>
          <a:blip r:embed="rId16" cstate="print">
            <a:extLst>
              <a:ext uri="{28A0092B-C50C-407E-A947-70E740481C1C}">
                <a14:useLocalDpi xmlns:a14="http://schemas.microsoft.com/office/drawing/2010/main" val="0"/>
              </a:ext>
            </a:extLst>
          </a:blip>
          <a:srcRect/>
          <a:stretch>
            <a:fillRect/>
          </a:stretch>
        </p:blipFill>
        <p:spPr bwMode="auto">
          <a:xfrm>
            <a:off x="5079726" y="13037189"/>
            <a:ext cx="1466906" cy="1133257"/>
          </a:xfrm>
          <a:prstGeom prst="rect">
            <a:avLst/>
          </a:prstGeom>
          <a:noFill/>
          <a:extLst>
            <a:ext uri="{909E8E84-426E-40DD-AFC4-6F175D3DCCD1}">
              <a14:hiddenFill xmlns:a14="http://schemas.microsoft.com/office/drawing/2010/main">
                <a:solidFill>
                  <a:srgbClr val="FFFFFF"/>
                </a:solidFill>
              </a14:hiddenFill>
            </a:ext>
          </a:extLst>
        </p:spPr>
      </p:pic>
      <p:pic>
        <p:nvPicPr>
          <p:cNvPr id="39" name="Picture 12" descr="Walter's Wonderful Web: Amazon.co.uk: Hopgood, Tim: 9781447277101: Books">
            <a:extLst>
              <a:ext uri="{FF2B5EF4-FFF2-40B4-BE49-F238E27FC236}">
                <a16:creationId xmlns:a16="http://schemas.microsoft.com/office/drawing/2014/main" id="{E8B0E261-A385-42C5-9419-9A0EA8E8C178}"/>
              </a:ext>
            </a:extLst>
          </p:cNvPr>
          <p:cNvPicPr>
            <a:picLocks noChangeAspect="1" noChangeArrowheads="1"/>
          </p:cNvPicPr>
          <p:nvPr/>
        </p:nvPicPr>
        <p:blipFill>
          <a:blip r:embed="rId17" cstate="print">
            <a:extLst>
              <a:ext uri="{28A0092B-C50C-407E-A947-70E740481C1C}">
                <a14:useLocalDpi xmlns:a14="http://schemas.microsoft.com/office/drawing/2010/main" val="0"/>
              </a:ext>
            </a:extLst>
          </a:blip>
          <a:srcRect/>
          <a:stretch>
            <a:fillRect/>
          </a:stretch>
        </p:blipFill>
        <p:spPr bwMode="auto">
          <a:xfrm>
            <a:off x="4157057" y="10551305"/>
            <a:ext cx="1283201" cy="972157"/>
          </a:xfrm>
          <a:prstGeom prst="rect">
            <a:avLst/>
          </a:prstGeom>
          <a:noFill/>
          <a:extLst>
            <a:ext uri="{909E8E84-426E-40DD-AFC4-6F175D3DCCD1}">
              <a14:hiddenFill xmlns:a14="http://schemas.microsoft.com/office/drawing/2010/main">
                <a:solidFill>
                  <a:srgbClr val="FFFFFF"/>
                </a:solidFill>
              </a14:hiddenFill>
            </a:ext>
          </a:extLst>
        </p:spPr>
      </p:pic>
      <p:sp>
        <p:nvSpPr>
          <p:cNvPr id="157" name="Block Arc 156">
            <a:extLst>
              <a:ext uri="{FF2B5EF4-FFF2-40B4-BE49-F238E27FC236}">
                <a16:creationId xmlns:a16="http://schemas.microsoft.com/office/drawing/2014/main" id="{DE0627CC-A0D0-45F1-B61D-44C1437BB2CD}"/>
              </a:ext>
            </a:extLst>
          </p:cNvPr>
          <p:cNvSpPr/>
          <p:nvPr/>
        </p:nvSpPr>
        <p:spPr>
          <a:xfrm rot="16200000">
            <a:off x="1453812" y="3431892"/>
            <a:ext cx="5034053" cy="3092094"/>
          </a:xfrm>
          <a:prstGeom prst="blockArc">
            <a:avLst/>
          </a:prstGeom>
          <a:solidFill>
            <a:schemeClr val="accent3">
              <a:lumMod val="40000"/>
              <a:lumOff val="60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59" name="Block Arc 158">
            <a:extLst>
              <a:ext uri="{FF2B5EF4-FFF2-40B4-BE49-F238E27FC236}">
                <a16:creationId xmlns:a16="http://schemas.microsoft.com/office/drawing/2014/main" id="{B7916B9A-CFCF-4DE2-AE58-7A8104C84009}"/>
              </a:ext>
            </a:extLst>
          </p:cNvPr>
          <p:cNvSpPr/>
          <p:nvPr/>
        </p:nvSpPr>
        <p:spPr>
          <a:xfrm rot="5400000">
            <a:off x="5683747" y="3454164"/>
            <a:ext cx="5034053" cy="3092094"/>
          </a:xfrm>
          <a:prstGeom prst="blockArc">
            <a:avLst/>
          </a:prstGeom>
          <a:solidFill>
            <a:schemeClr val="accent3">
              <a:lumMod val="40000"/>
              <a:lumOff val="60000"/>
            </a:schemeClr>
          </a:solidFill>
          <a:ln>
            <a:solidFill>
              <a:schemeClr val="bg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40" name="Picture 39">
            <a:extLst>
              <a:ext uri="{FF2B5EF4-FFF2-40B4-BE49-F238E27FC236}">
                <a16:creationId xmlns:a16="http://schemas.microsoft.com/office/drawing/2014/main" id="{658B66EF-94BE-41DF-877D-2D9053751A2C}"/>
              </a:ext>
            </a:extLst>
          </p:cNvPr>
          <p:cNvPicPr>
            <a:picLocks noChangeAspect="1"/>
          </p:cNvPicPr>
          <p:nvPr/>
        </p:nvPicPr>
        <p:blipFill>
          <a:blip r:embed="rId18"/>
          <a:stretch>
            <a:fillRect/>
          </a:stretch>
        </p:blipFill>
        <p:spPr>
          <a:xfrm>
            <a:off x="3930683" y="2435098"/>
            <a:ext cx="4310246" cy="816935"/>
          </a:xfrm>
          <a:prstGeom prst="rect">
            <a:avLst/>
          </a:prstGeom>
        </p:spPr>
      </p:pic>
      <p:pic>
        <p:nvPicPr>
          <p:cNvPr id="167" name="Picture 166">
            <a:extLst>
              <a:ext uri="{FF2B5EF4-FFF2-40B4-BE49-F238E27FC236}">
                <a16:creationId xmlns:a16="http://schemas.microsoft.com/office/drawing/2014/main" id="{519A60A4-9CC5-4E25-A9B7-CDBBA3D6F439}"/>
              </a:ext>
            </a:extLst>
          </p:cNvPr>
          <p:cNvPicPr>
            <a:picLocks noChangeAspect="1"/>
          </p:cNvPicPr>
          <p:nvPr/>
        </p:nvPicPr>
        <p:blipFill>
          <a:blip r:embed="rId18"/>
          <a:stretch>
            <a:fillRect/>
          </a:stretch>
        </p:blipFill>
        <p:spPr>
          <a:xfrm>
            <a:off x="3949815" y="6710831"/>
            <a:ext cx="4310246" cy="816935"/>
          </a:xfrm>
          <a:prstGeom prst="rect">
            <a:avLst/>
          </a:prstGeom>
        </p:spPr>
      </p:pic>
      <p:pic>
        <p:nvPicPr>
          <p:cNvPr id="168" name="Picture 167">
            <a:extLst>
              <a:ext uri="{FF2B5EF4-FFF2-40B4-BE49-F238E27FC236}">
                <a16:creationId xmlns:a16="http://schemas.microsoft.com/office/drawing/2014/main" id="{3B6E4981-F633-411A-B1FA-E39C82C23D86}"/>
              </a:ext>
            </a:extLst>
          </p:cNvPr>
          <p:cNvPicPr>
            <a:picLocks noChangeAspect="1"/>
          </p:cNvPicPr>
          <p:nvPr/>
        </p:nvPicPr>
        <p:blipFill>
          <a:blip r:embed="rId18"/>
          <a:stretch>
            <a:fillRect/>
          </a:stretch>
        </p:blipFill>
        <p:spPr>
          <a:xfrm rot="16200000">
            <a:off x="4046138" y="8429841"/>
            <a:ext cx="4191940" cy="794512"/>
          </a:xfrm>
          <a:prstGeom prst="rect">
            <a:avLst/>
          </a:prstGeom>
        </p:spPr>
      </p:pic>
      <p:sp>
        <p:nvSpPr>
          <p:cNvPr id="169" name="Arrow: Up 168">
            <a:extLst>
              <a:ext uri="{FF2B5EF4-FFF2-40B4-BE49-F238E27FC236}">
                <a16:creationId xmlns:a16="http://schemas.microsoft.com/office/drawing/2014/main" id="{3FBA7A20-C7FA-4E15-8F84-DC60603F0275}"/>
              </a:ext>
            </a:extLst>
          </p:cNvPr>
          <p:cNvSpPr/>
          <p:nvPr/>
        </p:nvSpPr>
        <p:spPr>
          <a:xfrm>
            <a:off x="5291683" y="872624"/>
            <a:ext cx="1629273" cy="1576426"/>
          </a:xfrm>
          <a:prstGeom prst="upArrow">
            <a:avLst/>
          </a:prstGeom>
          <a:solidFill>
            <a:schemeClr val="accent3">
              <a:lumMod val="40000"/>
              <a:lumOff val="60000"/>
            </a:schemeClr>
          </a:solidFill>
          <a:ln>
            <a:solidFill>
              <a:schemeClr val="accent3">
                <a:lumMod val="40000"/>
                <a:lumOff val="6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56" name="Picture 255">
            <a:extLst>
              <a:ext uri="{FF2B5EF4-FFF2-40B4-BE49-F238E27FC236}">
                <a16:creationId xmlns:a16="http://schemas.microsoft.com/office/drawing/2014/main" id="{36489E27-8247-45DE-93C4-13CBFF737146}"/>
              </a:ext>
            </a:extLst>
          </p:cNvPr>
          <p:cNvPicPr>
            <a:picLocks noChangeAspect="1"/>
          </p:cNvPicPr>
          <p:nvPr/>
        </p:nvPicPr>
        <p:blipFill>
          <a:blip r:embed="rId19" cstate="print">
            <a:extLst>
              <a:ext uri="{28A0092B-C50C-407E-A947-70E740481C1C}">
                <a14:useLocalDpi xmlns:a14="http://schemas.microsoft.com/office/drawing/2010/main" val="0"/>
              </a:ext>
              <a:ext uri="{837473B0-CC2E-450A-ABE3-18F120FF3D39}">
                <a1611:picAttrSrcUrl xmlns:a1611="http://schemas.microsoft.com/office/drawing/2016/11/main" r:id="rId20"/>
              </a:ext>
            </a:extLst>
          </a:blip>
          <a:stretch>
            <a:fillRect/>
          </a:stretch>
        </p:blipFill>
        <p:spPr>
          <a:xfrm>
            <a:off x="8330420" y="1320380"/>
            <a:ext cx="1545402" cy="1381763"/>
          </a:xfrm>
          <a:prstGeom prst="rect">
            <a:avLst/>
          </a:prstGeom>
          <a:solidFill>
            <a:srgbClr val="FFFFFF">
              <a:shade val="85000"/>
            </a:srgbClr>
          </a:solidFill>
          <a:ln w="88900" cap="sq">
            <a:solidFill>
              <a:srgbClr val="FFC000"/>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5" name="TextBox 14">
            <a:extLst>
              <a:ext uri="{FF2B5EF4-FFF2-40B4-BE49-F238E27FC236}">
                <a16:creationId xmlns:a16="http://schemas.microsoft.com/office/drawing/2014/main" id="{7D55725E-A5FA-4C23-A231-B1707A6B7E88}"/>
              </a:ext>
            </a:extLst>
          </p:cNvPr>
          <p:cNvSpPr txBox="1"/>
          <p:nvPr/>
        </p:nvSpPr>
        <p:spPr>
          <a:xfrm>
            <a:off x="8673608" y="2082675"/>
            <a:ext cx="1228514" cy="523220"/>
          </a:xfrm>
          <a:prstGeom prst="rect">
            <a:avLst/>
          </a:prstGeom>
          <a:noFill/>
        </p:spPr>
        <p:txBody>
          <a:bodyPr wrap="square" rtlCol="0">
            <a:spAutoFit/>
          </a:bodyPr>
          <a:lstStyle/>
          <a:p>
            <a:r>
              <a:rPr lang="en-US" sz="2800" dirty="0">
                <a:solidFill>
                  <a:srgbClr val="FFC000"/>
                </a:solidFill>
              </a:rPr>
              <a:t>1-2B</a:t>
            </a:r>
            <a:endParaRPr lang="en-GB" sz="2800" dirty="0">
              <a:solidFill>
                <a:srgbClr val="FFC000"/>
              </a:solidFill>
            </a:endParaRPr>
          </a:p>
        </p:txBody>
      </p:sp>
      <p:pic>
        <p:nvPicPr>
          <p:cNvPr id="207" name="Picture 206">
            <a:extLst>
              <a:ext uri="{FF2B5EF4-FFF2-40B4-BE49-F238E27FC236}">
                <a16:creationId xmlns:a16="http://schemas.microsoft.com/office/drawing/2014/main" id="{A754B325-BF81-4A65-A73B-18222FF6E976}"/>
              </a:ext>
            </a:extLst>
          </p:cNvPr>
          <p:cNvPicPr>
            <a:picLocks noChangeAspect="1"/>
          </p:cNvPicPr>
          <p:nvPr/>
        </p:nvPicPr>
        <p:blipFill>
          <a:blip r:embed="rId19" cstate="print">
            <a:extLst>
              <a:ext uri="{28A0092B-C50C-407E-A947-70E740481C1C}">
                <a14:useLocalDpi xmlns:a14="http://schemas.microsoft.com/office/drawing/2010/main" val="0"/>
              </a:ext>
              <a:ext uri="{837473B0-CC2E-450A-ABE3-18F120FF3D39}">
                <a1611:picAttrSrcUrl xmlns:a1611="http://schemas.microsoft.com/office/drawing/2016/11/main" r:id="rId20"/>
              </a:ext>
            </a:extLst>
          </a:blip>
          <a:stretch>
            <a:fillRect/>
          </a:stretch>
        </p:blipFill>
        <p:spPr>
          <a:xfrm>
            <a:off x="2424784" y="7036866"/>
            <a:ext cx="1588171" cy="1394158"/>
          </a:xfrm>
          <a:prstGeom prst="rect">
            <a:avLst/>
          </a:prstGeom>
          <a:solidFill>
            <a:srgbClr val="FFFFFF">
              <a:shade val="85000"/>
            </a:srgbClr>
          </a:solidFill>
          <a:ln w="88900" cap="sq">
            <a:solidFill>
              <a:schemeClr val="accent4"/>
            </a:solidFill>
            <a:miter lim="800000"/>
          </a:ln>
          <a:effectLst>
            <a:outerShdw blurRad="55000" dist="18000" dir="5400000" algn="tl" rotWithShape="0">
              <a:srgbClr val="000000">
                <a:alpha val="40000"/>
              </a:srgbClr>
            </a:outerShdw>
          </a:effectLst>
          <a:scene3d>
            <a:camera prst="orthographicFront"/>
            <a:lightRig rig="twoPt" dir="t">
              <a:rot lat="0" lon="0" rev="7200000"/>
            </a:lightRig>
          </a:scene3d>
          <a:sp3d>
            <a:bevelT w="25400" h="19050"/>
            <a:contourClr>
              <a:srgbClr val="FFFFFF"/>
            </a:contourClr>
          </a:sp3d>
        </p:spPr>
      </p:pic>
      <p:sp>
        <p:nvSpPr>
          <p:cNvPr id="16" name="TextBox 15">
            <a:extLst>
              <a:ext uri="{FF2B5EF4-FFF2-40B4-BE49-F238E27FC236}">
                <a16:creationId xmlns:a16="http://schemas.microsoft.com/office/drawing/2014/main" id="{B822182E-8AF7-4727-8578-C1A2F17DCDBE}"/>
              </a:ext>
            </a:extLst>
          </p:cNvPr>
          <p:cNvSpPr txBox="1"/>
          <p:nvPr/>
        </p:nvSpPr>
        <p:spPr>
          <a:xfrm>
            <a:off x="2748165" y="7884194"/>
            <a:ext cx="1172919" cy="523220"/>
          </a:xfrm>
          <a:prstGeom prst="rect">
            <a:avLst/>
          </a:prstGeom>
          <a:noFill/>
        </p:spPr>
        <p:txBody>
          <a:bodyPr wrap="square" rtlCol="0">
            <a:spAutoFit/>
          </a:bodyPr>
          <a:lstStyle/>
          <a:p>
            <a:r>
              <a:rPr lang="en-US" sz="2800" dirty="0">
                <a:solidFill>
                  <a:srgbClr val="FFC000"/>
                </a:solidFill>
              </a:rPr>
              <a:t>1-2 A</a:t>
            </a:r>
            <a:endParaRPr lang="en-GB" sz="2800" dirty="0">
              <a:solidFill>
                <a:srgbClr val="FFC000"/>
              </a:solidFill>
            </a:endParaRPr>
          </a:p>
        </p:txBody>
      </p:sp>
      <p:sp>
        <p:nvSpPr>
          <p:cNvPr id="268" name="Rectangle 267"/>
          <p:cNvSpPr/>
          <p:nvPr/>
        </p:nvSpPr>
        <p:spPr>
          <a:xfrm>
            <a:off x="6559142" y="6678369"/>
            <a:ext cx="251844" cy="838869"/>
          </a:xfrm>
          <a:prstGeom prst="rect">
            <a:avLst/>
          </a:prstGeom>
          <a:solidFill>
            <a:schemeClr val="bg1">
              <a:lumMod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5" name="Rectangle 194"/>
          <p:cNvSpPr/>
          <p:nvPr/>
        </p:nvSpPr>
        <p:spPr>
          <a:xfrm rot="17923317">
            <a:off x="8944282" y="6205452"/>
            <a:ext cx="198281" cy="806567"/>
          </a:xfrm>
          <a:prstGeom prst="rect">
            <a:avLst/>
          </a:prstGeom>
          <a:solidFill>
            <a:schemeClr val="bg1">
              <a:lumMod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52" name="Picture 28" descr="How to Wash a Woolly Mammoth: Amazon.co.uk: Robinson, Michelle, Hindley,  Kate: 9780857075802: Books">
            <a:extLst>
              <a:ext uri="{FF2B5EF4-FFF2-40B4-BE49-F238E27FC236}">
                <a16:creationId xmlns:a16="http://schemas.microsoft.com/office/drawing/2014/main" id="{6CC88B23-E536-4866-B8D8-D5129F3860B3}"/>
              </a:ext>
            </a:extLst>
          </p:cNvPr>
          <p:cNvPicPr>
            <a:picLocks noChangeAspect="1" noChangeArrowheads="1"/>
          </p:cNvPicPr>
          <p:nvPr/>
        </p:nvPicPr>
        <p:blipFill>
          <a:blip r:embed="rId21" cstate="print">
            <a:extLst>
              <a:ext uri="{28A0092B-C50C-407E-A947-70E740481C1C}">
                <a14:useLocalDpi xmlns:a14="http://schemas.microsoft.com/office/drawing/2010/main" val="0"/>
              </a:ext>
            </a:extLst>
          </a:blip>
          <a:srcRect/>
          <a:stretch>
            <a:fillRect/>
          </a:stretch>
        </p:blipFill>
        <p:spPr bwMode="auto">
          <a:xfrm>
            <a:off x="8399479" y="7917747"/>
            <a:ext cx="1200454" cy="1200454"/>
          </a:xfrm>
          <a:prstGeom prst="rect">
            <a:avLst/>
          </a:prstGeom>
          <a:noFill/>
          <a:extLst>
            <a:ext uri="{909E8E84-426E-40DD-AFC4-6F175D3DCCD1}">
              <a14:hiddenFill xmlns:a14="http://schemas.microsoft.com/office/drawing/2010/main">
                <a:solidFill>
                  <a:srgbClr val="FFFFFF"/>
                </a:solidFill>
              </a14:hiddenFill>
            </a:ext>
          </a:extLst>
        </p:spPr>
      </p:pic>
      <p:pic>
        <p:nvPicPr>
          <p:cNvPr id="1050" name="Picture 26" descr="One Boy's War : Huggins-Cooper, Lynn, Benfold Haywood, Ian: Amazon.co.uk:  Books">
            <a:extLst>
              <a:ext uri="{FF2B5EF4-FFF2-40B4-BE49-F238E27FC236}">
                <a16:creationId xmlns:a16="http://schemas.microsoft.com/office/drawing/2014/main" id="{C9651B7E-D5DC-4088-AEF7-6950448EF6AD}"/>
              </a:ext>
            </a:extLst>
          </p:cNvPr>
          <p:cNvPicPr>
            <a:picLocks noChangeAspect="1" noChangeArrowheads="1"/>
          </p:cNvPicPr>
          <p:nvPr/>
        </p:nvPicPr>
        <p:blipFill>
          <a:blip r:embed="rId22" cstate="print">
            <a:extLst>
              <a:ext uri="{28A0092B-C50C-407E-A947-70E740481C1C}">
                <a14:useLocalDpi xmlns:a14="http://schemas.microsoft.com/office/drawing/2010/main" val="0"/>
              </a:ext>
            </a:extLst>
          </a:blip>
          <a:srcRect/>
          <a:stretch>
            <a:fillRect/>
          </a:stretch>
        </p:blipFill>
        <p:spPr bwMode="auto">
          <a:xfrm>
            <a:off x="8678227" y="6948177"/>
            <a:ext cx="1004166" cy="1147618"/>
          </a:xfrm>
          <a:prstGeom prst="rect">
            <a:avLst/>
          </a:prstGeom>
          <a:noFill/>
          <a:extLst>
            <a:ext uri="{909E8E84-426E-40DD-AFC4-6F175D3DCCD1}">
              <a14:hiddenFill xmlns:a14="http://schemas.microsoft.com/office/drawing/2010/main">
                <a:solidFill>
                  <a:srgbClr val="FFFFFF"/>
                </a:solidFill>
              </a14:hiddenFill>
            </a:ext>
          </a:extLst>
        </p:spPr>
      </p:pic>
      <p:pic>
        <p:nvPicPr>
          <p:cNvPr id="1054" name="Picture 30" descr="Yeti and the Bird: Amazon.co.uk: Shireen, Nadia: 9781780080147: Books">
            <a:extLst>
              <a:ext uri="{FF2B5EF4-FFF2-40B4-BE49-F238E27FC236}">
                <a16:creationId xmlns:a16="http://schemas.microsoft.com/office/drawing/2014/main" id="{099F9A1C-689D-496E-AD10-898FFCDADE58}"/>
              </a:ext>
            </a:extLst>
          </p:cNvPr>
          <p:cNvPicPr>
            <a:picLocks noChangeAspect="1" noChangeArrowheads="1"/>
          </p:cNvPicPr>
          <p:nvPr/>
        </p:nvPicPr>
        <p:blipFill>
          <a:blip r:embed="rId23" cstate="print">
            <a:extLst>
              <a:ext uri="{28A0092B-C50C-407E-A947-70E740481C1C}">
                <a14:useLocalDpi xmlns:a14="http://schemas.microsoft.com/office/drawing/2010/main" val="0"/>
              </a:ext>
            </a:extLst>
          </a:blip>
          <a:srcRect/>
          <a:stretch>
            <a:fillRect/>
          </a:stretch>
        </p:blipFill>
        <p:spPr bwMode="auto">
          <a:xfrm>
            <a:off x="8918196" y="5620551"/>
            <a:ext cx="935681" cy="1059846"/>
          </a:xfrm>
          <a:prstGeom prst="rect">
            <a:avLst/>
          </a:prstGeom>
          <a:noFill/>
          <a:extLst>
            <a:ext uri="{909E8E84-426E-40DD-AFC4-6F175D3DCCD1}">
              <a14:hiddenFill xmlns:a14="http://schemas.microsoft.com/office/drawing/2010/main">
                <a:solidFill>
                  <a:srgbClr val="FFFFFF"/>
                </a:solidFill>
              </a14:hiddenFill>
            </a:ext>
          </a:extLst>
        </p:spPr>
      </p:pic>
      <p:pic>
        <p:nvPicPr>
          <p:cNvPr id="1056" name="Picture 32" descr="The Journey Home: Amazon.co.uk: Preston-Gannon, Frann: 9781843652090: Books">
            <a:extLst>
              <a:ext uri="{FF2B5EF4-FFF2-40B4-BE49-F238E27FC236}">
                <a16:creationId xmlns:a16="http://schemas.microsoft.com/office/drawing/2014/main" id="{1B637D94-C8B2-40E2-908D-99A83E812DD6}"/>
              </a:ext>
            </a:extLst>
          </p:cNvPr>
          <p:cNvPicPr>
            <a:picLocks noChangeAspect="1" noChangeArrowheads="1"/>
          </p:cNvPicPr>
          <p:nvPr/>
        </p:nvPicPr>
        <p:blipFill>
          <a:blip r:embed="rId24" cstate="print">
            <a:extLst>
              <a:ext uri="{28A0092B-C50C-407E-A947-70E740481C1C}">
                <a14:useLocalDpi xmlns:a14="http://schemas.microsoft.com/office/drawing/2010/main" val="0"/>
              </a:ext>
            </a:extLst>
          </a:blip>
          <a:srcRect/>
          <a:stretch>
            <a:fillRect/>
          </a:stretch>
        </p:blipFill>
        <p:spPr bwMode="auto">
          <a:xfrm>
            <a:off x="8883274" y="3052360"/>
            <a:ext cx="877195" cy="888996"/>
          </a:xfrm>
          <a:prstGeom prst="rect">
            <a:avLst/>
          </a:prstGeom>
          <a:noFill/>
          <a:extLst>
            <a:ext uri="{909E8E84-426E-40DD-AFC4-6F175D3DCCD1}">
              <a14:hiddenFill xmlns:a14="http://schemas.microsoft.com/office/drawing/2010/main">
                <a:solidFill>
                  <a:srgbClr val="FFFFFF"/>
                </a:solidFill>
              </a14:hiddenFill>
            </a:ext>
          </a:extLst>
        </p:spPr>
      </p:pic>
      <p:pic>
        <p:nvPicPr>
          <p:cNvPr id="1058" name="Picture 34" descr="We Are Water Protectors : Lindstrom, Carole: Amazon.co.uk: Books">
            <a:extLst>
              <a:ext uri="{FF2B5EF4-FFF2-40B4-BE49-F238E27FC236}">
                <a16:creationId xmlns:a16="http://schemas.microsoft.com/office/drawing/2014/main" id="{E59917A5-87B8-4BAF-8087-B7CCCF0AC419}"/>
              </a:ext>
            </a:extLst>
          </p:cNvPr>
          <p:cNvPicPr>
            <a:picLocks noChangeAspect="1" noChangeArrowheads="1"/>
          </p:cNvPicPr>
          <p:nvPr/>
        </p:nvPicPr>
        <p:blipFill>
          <a:blip r:embed="rId25" cstate="print">
            <a:extLst>
              <a:ext uri="{28A0092B-C50C-407E-A947-70E740481C1C}">
                <a14:useLocalDpi xmlns:a14="http://schemas.microsoft.com/office/drawing/2010/main" val="0"/>
              </a:ext>
            </a:extLst>
          </a:blip>
          <a:srcRect/>
          <a:stretch>
            <a:fillRect/>
          </a:stretch>
        </p:blipFill>
        <p:spPr bwMode="auto">
          <a:xfrm>
            <a:off x="9212616" y="3701020"/>
            <a:ext cx="757202" cy="757202"/>
          </a:xfrm>
          <a:prstGeom prst="rect">
            <a:avLst/>
          </a:prstGeom>
          <a:noFill/>
          <a:extLst>
            <a:ext uri="{909E8E84-426E-40DD-AFC4-6F175D3DCCD1}">
              <a14:hiddenFill xmlns:a14="http://schemas.microsoft.com/office/drawing/2010/main">
                <a:solidFill>
                  <a:srgbClr val="FFFFFF"/>
                </a:solidFill>
              </a14:hiddenFill>
            </a:ext>
          </a:extLst>
        </p:spPr>
      </p:pic>
      <p:sp>
        <p:nvSpPr>
          <p:cNvPr id="291" name="Rectangle 290">
            <a:extLst>
              <a:ext uri="{FF2B5EF4-FFF2-40B4-BE49-F238E27FC236}">
                <a16:creationId xmlns:a16="http://schemas.microsoft.com/office/drawing/2014/main" id="{3AA20AAD-CFFA-4535-8AB6-0B7DE977450C}"/>
              </a:ext>
            </a:extLst>
          </p:cNvPr>
          <p:cNvSpPr/>
          <p:nvPr/>
        </p:nvSpPr>
        <p:spPr>
          <a:xfrm rot="3660420">
            <a:off x="8625812" y="2727908"/>
            <a:ext cx="190967" cy="864900"/>
          </a:xfrm>
          <a:prstGeom prst="rect">
            <a:avLst/>
          </a:prstGeom>
          <a:solidFill>
            <a:schemeClr val="bg1">
              <a:lumMod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1" name="Rectangle 310"/>
          <p:cNvSpPr/>
          <p:nvPr/>
        </p:nvSpPr>
        <p:spPr>
          <a:xfrm>
            <a:off x="5431719" y="2428440"/>
            <a:ext cx="250194" cy="816935"/>
          </a:xfrm>
          <a:prstGeom prst="rect">
            <a:avLst/>
          </a:prstGeom>
          <a:solidFill>
            <a:schemeClr val="bg1">
              <a:lumMod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10" name="Rectangle 309"/>
          <p:cNvSpPr/>
          <p:nvPr/>
        </p:nvSpPr>
        <p:spPr>
          <a:xfrm rot="18137046">
            <a:off x="3108947" y="2860942"/>
            <a:ext cx="241023" cy="867645"/>
          </a:xfrm>
          <a:prstGeom prst="rect">
            <a:avLst/>
          </a:prstGeom>
          <a:solidFill>
            <a:schemeClr val="bg1">
              <a:lumMod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0" name="Rectangle 129">
            <a:extLst>
              <a:ext uri="{FF2B5EF4-FFF2-40B4-BE49-F238E27FC236}">
                <a16:creationId xmlns:a16="http://schemas.microsoft.com/office/drawing/2014/main" id="{2035229B-8206-417C-A82C-BE1E0F35A644}"/>
              </a:ext>
            </a:extLst>
          </p:cNvPr>
          <p:cNvSpPr/>
          <p:nvPr/>
        </p:nvSpPr>
        <p:spPr>
          <a:xfrm rot="3702957">
            <a:off x="3176710" y="6294922"/>
            <a:ext cx="189737" cy="815425"/>
          </a:xfrm>
          <a:prstGeom prst="rect">
            <a:avLst/>
          </a:prstGeom>
          <a:solidFill>
            <a:schemeClr val="bg1">
              <a:lumMod val="65000"/>
            </a:schemeClr>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4" name="Picture 18" descr="Ocean Meets Sky : Fan, Terry, Fan, Eric, Fan, Terry, Fan, Eric:  Amazon.co.uk: Books">
            <a:extLst>
              <a:ext uri="{FF2B5EF4-FFF2-40B4-BE49-F238E27FC236}">
                <a16:creationId xmlns:a16="http://schemas.microsoft.com/office/drawing/2014/main" id="{B4B55343-8FB9-4ED1-91D0-54D5B358BE1A}"/>
              </a:ext>
            </a:extLst>
          </p:cNvPr>
          <p:cNvPicPr>
            <a:picLocks noChangeAspect="1" noChangeArrowheads="1"/>
          </p:cNvPicPr>
          <p:nvPr/>
        </p:nvPicPr>
        <p:blipFill>
          <a:blip r:embed="rId26" cstate="print">
            <a:extLst>
              <a:ext uri="{28A0092B-C50C-407E-A947-70E740481C1C}">
                <a14:useLocalDpi xmlns:a14="http://schemas.microsoft.com/office/drawing/2010/main" val="0"/>
              </a:ext>
            </a:extLst>
          </a:blip>
          <a:srcRect/>
          <a:stretch>
            <a:fillRect/>
          </a:stretch>
        </p:blipFill>
        <p:spPr bwMode="auto">
          <a:xfrm>
            <a:off x="4194525" y="1754867"/>
            <a:ext cx="1010661" cy="819893"/>
          </a:xfrm>
          <a:prstGeom prst="rect">
            <a:avLst/>
          </a:prstGeom>
          <a:noFill/>
          <a:extLst>
            <a:ext uri="{909E8E84-426E-40DD-AFC4-6F175D3DCCD1}">
              <a14:hiddenFill xmlns:a14="http://schemas.microsoft.com/office/drawing/2010/main">
                <a:solidFill>
                  <a:srgbClr val="FFFFFF"/>
                </a:solidFill>
              </a14:hiddenFill>
            </a:ext>
          </a:extLst>
        </p:spPr>
      </p:pic>
      <p:pic>
        <p:nvPicPr>
          <p:cNvPr id="1040" name="Picture 16" descr="The Odd Egg by Emily Gravett">
            <a:extLst>
              <a:ext uri="{FF2B5EF4-FFF2-40B4-BE49-F238E27FC236}">
                <a16:creationId xmlns:a16="http://schemas.microsoft.com/office/drawing/2014/main" id="{30414318-2077-4DFE-9A9F-89E4CB13BD98}"/>
              </a:ext>
            </a:extLst>
          </p:cNvPr>
          <p:cNvPicPr>
            <a:picLocks noChangeAspect="1" noChangeArrowheads="1"/>
          </p:cNvPicPr>
          <p:nvPr/>
        </p:nvPicPr>
        <p:blipFill>
          <a:blip r:embed="rId27" cstate="print">
            <a:extLst>
              <a:ext uri="{28A0092B-C50C-407E-A947-70E740481C1C}">
                <a14:useLocalDpi xmlns:a14="http://schemas.microsoft.com/office/drawing/2010/main" val="0"/>
              </a:ext>
            </a:extLst>
          </a:blip>
          <a:srcRect/>
          <a:stretch>
            <a:fillRect/>
          </a:stretch>
        </p:blipFill>
        <p:spPr bwMode="auto">
          <a:xfrm>
            <a:off x="2579101" y="2182779"/>
            <a:ext cx="1056014" cy="740786"/>
          </a:xfrm>
          <a:prstGeom prst="rect">
            <a:avLst/>
          </a:prstGeom>
          <a:noFill/>
          <a:extLst>
            <a:ext uri="{909E8E84-426E-40DD-AFC4-6F175D3DCCD1}">
              <a14:hiddenFill xmlns:a14="http://schemas.microsoft.com/office/drawing/2010/main">
                <a:solidFill>
                  <a:srgbClr val="FFFFFF"/>
                </a:solidFill>
              </a14:hiddenFill>
            </a:ext>
          </a:extLst>
        </p:spPr>
      </p:pic>
      <p:pic>
        <p:nvPicPr>
          <p:cNvPr id="1060" name="Picture 36" descr="Jim and the Beanstalk: Amazon.co.uk: Briggs, Raymond: 9780140500776: Books">
            <a:extLst>
              <a:ext uri="{FF2B5EF4-FFF2-40B4-BE49-F238E27FC236}">
                <a16:creationId xmlns:a16="http://schemas.microsoft.com/office/drawing/2014/main" id="{2747D255-0091-458C-A95F-367218120D94}"/>
              </a:ext>
            </a:extLst>
          </p:cNvPr>
          <p:cNvPicPr>
            <a:picLocks noChangeAspect="1" noChangeArrowheads="1"/>
          </p:cNvPicPr>
          <p:nvPr/>
        </p:nvPicPr>
        <p:blipFill>
          <a:blip r:embed="rId28" cstate="print">
            <a:extLst>
              <a:ext uri="{28A0092B-C50C-407E-A947-70E740481C1C}">
                <a14:useLocalDpi xmlns:a14="http://schemas.microsoft.com/office/drawing/2010/main" val="0"/>
              </a:ext>
            </a:extLst>
          </a:blip>
          <a:srcRect/>
          <a:stretch>
            <a:fillRect/>
          </a:stretch>
        </p:blipFill>
        <p:spPr bwMode="auto">
          <a:xfrm>
            <a:off x="5977931" y="2497136"/>
            <a:ext cx="815571" cy="923799"/>
          </a:xfrm>
          <a:prstGeom prst="rect">
            <a:avLst/>
          </a:prstGeom>
          <a:noFill/>
          <a:extLst>
            <a:ext uri="{909E8E84-426E-40DD-AFC4-6F175D3DCCD1}">
              <a14:hiddenFill xmlns:a14="http://schemas.microsoft.com/office/drawing/2010/main">
                <a:solidFill>
                  <a:srgbClr val="FFFFFF"/>
                </a:solidFill>
              </a14:hiddenFill>
            </a:ext>
          </a:extLst>
        </p:spPr>
      </p:pic>
      <p:pic>
        <p:nvPicPr>
          <p:cNvPr id="1062" name="Picture 38" descr="Rosie Revere, Engineer eBook : Beaty, Andrea, Roberts, David: Amazon.co.uk:  Kindle Store">
            <a:extLst>
              <a:ext uri="{FF2B5EF4-FFF2-40B4-BE49-F238E27FC236}">
                <a16:creationId xmlns:a16="http://schemas.microsoft.com/office/drawing/2014/main" id="{E5D16B51-8E60-4765-9662-8597D23590B6}"/>
              </a:ext>
            </a:extLst>
          </p:cNvPr>
          <p:cNvPicPr>
            <a:picLocks noChangeAspect="1" noChangeArrowheads="1"/>
          </p:cNvPicPr>
          <p:nvPr/>
        </p:nvPicPr>
        <p:blipFill>
          <a:blip r:embed="rId29" cstate="print">
            <a:extLst>
              <a:ext uri="{28A0092B-C50C-407E-A947-70E740481C1C}">
                <a14:useLocalDpi xmlns:a14="http://schemas.microsoft.com/office/drawing/2010/main" val="0"/>
              </a:ext>
            </a:extLst>
          </a:blip>
          <a:srcRect/>
          <a:stretch>
            <a:fillRect/>
          </a:stretch>
        </p:blipFill>
        <p:spPr bwMode="auto">
          <a:xfrm>
            <a:off x="6759404" y="1776653"/>
            <a:ext cx="742307" cy="906858"/>
          </a:xfrm>
          <a:prstGeom prst="rect">
            <a:avLst/>
          </a:prstGeom>
          <a:noFill/>
          <a:extLst>
            <a:ext uri="{909E8E84-426E-40DD-AFC4-6F175D3DCCD1}">
              <a14:hiddenFill xmlns:a14="http://schemas.microsoft.com/office/drawing/2010/main">
                <a:solidFill>
                  <a:srgbClr val="FFFFFF"/>
                </a:solidFill>
              </a14:hiddenFill>
            </a:ext>
          </a:extLst>
        </p:spPr>
      </p:pic>
      <p:pic>
        <p:nvPicPr>
          <p:cNvPr id="1064" name="Picture 40" descr="A Walk in London: Amazon.co.uk: Rubbino, Salvatore, Rubbino, Salvatore:  9781406337792: Books">
            <a:extLst>
              <a:ext uri="{FF2B5EF4-FFF2-40B4-BE49-F238E27FC236}">
                <a16:creationId xmlns:a16="http://schemas.microsoft.com/office/drawing/2014/main" id="{4AB7ABE2-2715-4A7A-B875-0FD57E86403B}"/>
              </a:ext>
            </a:extLst>
          </p:cNvPr>
          <p:cNvPicPr>
            <a:picLocks noChangeAspect="1" noChangeArrowheads="1"/>
          </p:cNvPicPr>
          <p:nvPr/>
        </p:nvPicPr>
        <p:blipFill>
          <a:blip r:embed="rId30" cstate="print">
            <a:extLst>
              <a:ext uri="{28A0092B-C50C-407E-A947-70E740481C1C}">
                <a14:useLocalDpi xmlns:a14="http://schemas.microsoft.com/office/drawing/2010/main" val="0"/>
              </a:ext>
            </a:extLst>
          </a:blip>
          <a:srcRect/>
          <a:stretch>
            <a:fillRect/>
          </a:stretch>
        </p:blipFill>
        <p:spPr bwMode="auto">
          <a:xfrm>
            <a:off x="7423777" y="1573841"/>
            <a:ext cx="815571" cy="948886"/>
          </a:xfrm>
          <a:prstGeom prst="rect">
            <a:avLst/>
          </a:prstGeom>
          <a:noFill/>
          <a:extLst>
            <a:ext uri="{909E8E84-426E-40DD-AFC4-6F175D3DCCD1}">
              <a14:hiddenFill xmlns:a14="http://schemas.microsoft.com/office/drawing/2010/main">
                <a:solidFill>
                  <a:srgbClr val="FFFFFF"/>
                </a:solidFill>
              </a14:hiddenFill>
            </a:ext>
          </a:extLst>
        </p:spPr>
      </p:pic>
      <p:pic>
        <p:nvPicPr>
          <p:cNvPr id="21" name="Picture 10" descr="The Sea Saw: Amazon.co.uk: Percival, Tom: 9781471172434: Books">
            <a:extLst>
              <a:ext uri="{FF2B5EF4-FFF2-40B4-BE49-F238E27FC236}">
                <a16:creationId xmlns:a16="http://schemas.microsoft.com/office/drawing/2014/main" id="{22E03BFD-D4F3-43A1-890A-37BD0BA354DF}"/>
              </a:ext>
            </a:extLst>
          </p:cNvPr>
          <p:cNvPicPr>
            <a:picLocks noChangeAspect="1" noChangeArrowheads="1"/>
          </p:cNvPicPr>
          <p:nvPr/>
        </p:nvPicPr>
        <p:blipFill>
          <a:blip r:embed="rId31" cstate="print">
            <a:extLst>
              <a:ext uri="{28A0092B-C50C-407E-A947-70E740481C1C}">
                <a14:useLocalDpi xmlns:a14="http://schemas.microsoft.com/office/drawing/2010/main" val="0"/>
              </a:ext>
            </a:extLst>
          </a:blip>
          <a:srcRect/>
          <a:stretch>
            <a:fillRect/>
          </a:stretch>
        </p:blipFill>
        <p:spPr bwMode="auto">
          <a:xfrm>
            <a:off x="2280210" y="3350523"/>
            <a:ext cx="1049920" cy="918680"/>
          </a:xfrm>
          <a:prstGeom prst="rect">
            <a:avLst/>
          </a:prstGeom>
          <a:noFill/>
          <a:extLst>
            <a:ext uri="{909E8E84-426E-40DD-AFC4-6F175D3DCCD1}">
              <a14:hiddenFill xmlns:a14="http://schemas.microsoft.com/office/drawing/2010/main">
                <a:solidFill>
                  <a:srgbClr val="FFFFFF"/>
                </a:solidFill>
              </a14:hiddenFill>
            </a:ext>
          </a:extLst>
        </p:spPr>
      </p:pic>
      <p:pic>
        <p:nvPicPr>
          <p:cNvPr id="23" name="Picture 14" descr="Leo and the Octopus: Amazon.co.uk: Marinov, Isabelle, Nixon, Chris:  9781787416550: Books">
            <a:extLst>
              <a:ext uri="{FF2B5EF4-FFF2-40B4-BE49-F238E27FC236}">
                <a16:creationId xmlns:a16="http://schemas.microsoft.com/office/drawing/2014/main" id="{BCD59B66-837A-4BCC-AD7E-98C3CAF9EC4A}"/>
              </a:ext>
            </a:extLst>
          </p:cNvPr>
          <p:cNvPicPr>
            <a:picLocks noChangeAspect="1" noChangeArrowheads="1"/>
          </p:cNvPicPr>
          <p:nvPr/>
        </p:nvPicPr>
        <p:blipFill>
          <a:blip r:embed="rId32" cstate="print">
            <a:extLst>
              <a:ext uri="{28A0092B-C50C-407E-A947-70E740481C1C}">
                <a14:useLocalDpi xmlns:a14="http://schemas.microsoft.com/office/drawing/2010/main" val="0"/>
              </a:ext>
            </a:extLst>
          </a:blip>
          <a:srcRect/>
          <a:stretch>
            <a:fillRect/>
          </a:stretch>
        </p:blipFill>
        <p:spPr bwMode="auto">
          <a:xfrm>
            <a:off x="2525089" y="5792533"/>
            <a:ext cx="806726" cy="938594"/>
          </a:xfrm>
          <a:prstGeom prst="rect">
            <a:avLst/>
          </a:prstGeom>
          <a:noFill/>
          <a:extLst>
            <a:ext uri="{909E8E84-426E-40DD-AFC4-6F175D3DCCD1}">
              <a14:hiddenFill xmlns:a14="http://schemas.microsoft.com/office/drawing/2010/main">
                <a:solidFill>
                  <a:srgbClr val="FFFFFF"/>
                </a:solidFill>
              </a14:hiddenFill>
            </a:ext>
          </a:extLst>
        </p:spPr>
      </p:pic>
      <p:pic>
        <p:nvPicPr>
          <p:cNvPr id="22" name="Picture 12" descr="Julian Is a Mermaid : Love, Jessica, Love, Jessica: Amazon.co.uk: Books">
            <a:extLst>
              <a:ext uri="{FF2B5EF4-FFF2-40B4-BE49-F238E27FC236}">
                <a16:creationId xmlns:a16="http://schemas.microsoft.com/office/drawing/2014/main" id="{DE8A6A42-EC69-4993-9767-117BC6125562}"/>
              </a:ext>
            </a:extLst>
          </p:cNvPr>
          <p:cNvPicPr>
            <a:picLocks noChangeAspect="1" noChangeArrowheads="1"/>
          </p:cNvPicPr>
          <p:nvPr/>
        </p:nvPicPr>
        <p:blipFill>
          <a:blip r:embed="rId33" cstate="print">
            <a:extLst>
              <a:ext uri="{28A0092B-C50C-407E-A947-70E740481C1C}">
                <a14:useLocalDpi xmlns:a14="http://schemas.microsoft.com/office/drawing/2010/main" val="0"/>
              </a:ext>
            </a:extLst>
          </a:blip>
          <a:srcRect/>
          <a:stretch>
            <a:fillRect/>
          </a:stretch>
        </p:blipFill>
        <p:spPr bwMode="auto">
          <a:xfrm>
            <a:off x="2708488" y="3990532"/>
            <a:ext cx="787425" cy="723489"/>
          </a:xfrm>
          <a:prstGeom prst="rect">
            <a:avLst/>
          </a:prstGeom>
          <a:noFill/>
          <a:extLst>
            <a:ext uri="{909E8E84-426E-40DD-AFC4-6F175D3DCCD1}">
              <a14:hiddenFill xmlns:a14="http://schemas.microsoft.com/office/drawing/2010/main">
                <a:solidFill>
                  <a:srgbClr val="FFFFFF"/>
                </a:solidFill>
              </a14:hiddenFill>
            </a:ext>
          </a:extLst>
        </p:spPr>
      </p:pic>
      <p:pic>
        <p:nvPicPr>
          <p:cNvPr id="1044" name="Picture 20" descr="How to draw… a (badly) disguised wolf | Children's books | The Guardian">
            <a:extLst>
              <a:ext uri="{FF2B5EF4-FFF2-40B4-BE49-F238E27FC236}">
                <a16:creationId xmlns:a16="http://schemas.microsoft.com/office/drawing/2014/main" id="{C5798415-92C3-4E53-B5A4-F542515E9EBF}"/>
              </a:ext>
            </a:extLst>
          </p:cNvPr>
          <p:cNvPicPr>
            <a:picLocks noChangeAspect="1" noChangeArrowheads="1"/>
          </p:cNvPicPr>
          <p:nvPr/>
        </p:nvPicPr>
        <p:blipFill>
          <a:blip r:embed="rId34" cstate="print">
            <a:extLst>
              <a:ext uri="{28A0092B-C50C-407E-A947-70E740481C1C}">
                <a14:useLocalDpi xmlns:a14="http://schemas.microsoft.com/office/drawing/2010/main" val="0"/>
              </a:ext>
            </a:extLst>
          </a:blip>
          <a:srcRect/>
          <a:stretch>
            <a:fillRect/>
          </a:stretch>
        </p:blipFill>
        <p:spPr bwMode="auto">
          <a:xfrm>
            <a:off x="6870977" y="8338989"/>
            <a:ext cx="1026971" cy="1022406"/>
          </a:xfrm>
          <a:prstGeom prst="rect">
            <a:avLst/>
          </a:prstGeom>
          <a:noFill/>
          <a:extLst>
            <a:ext uri="{909E8E84-426E-40DD-AFC4-6F175D3DCCD1}">
              <a14:hiddenFill xmlns:a14="http://schemas.microsoft.com/office/drawing/2010/main">
                <a:solidFill>
                  <a:srgbClr val="FFFFFF"/>
                </a:solidFill>
              </a14:hiddenFill>
            </a:ext>
          </a:extLst>
        </p:spPr>
      </p:pic>
      <p:pic>
        <p:nvPicPr>
          <p:cNvPr id="1046" name="Picture 22" descr="Hansel &amp; Gretel by Bethan Woollvin">
            <a:extLst>
              <a:ext uri="{FF2B5EF4-FFF2-40B4-BE49-F238E27FC236}">
                <a16:creationId xmlns:a16="http://schemas.microsoft.com/office/drawing/2014/main" id="{E0825C51-E75D-4B68-972C-2435C2B7CD1D}"/>
              </a:ext>
            </a:extLst>
          </p:cNvPr>
          <p:cNvPicPr>
            <a:picLocks noChangeAspect="1" noChangeArrowheads="1"/>
          </p:cNvPicPr>
          <p:nvPr/>
        </p:nvPicPr>
        <p:blipFill>
          <a:blip r:embed="rId35" cstate="print">
            <a:extLst>
              <a:ext uri="{28A0092B-C50C-407E-A947-70E740481C1C}">
                <a14:useLocalDpi xmlns:a14="http://schemas.microsoft.com/office/drawing/2010/main" val="0"/>
              </a:ext>
            </a:extLst>
          </a:blip>
          <a:srcRect/>
          <a:stretch>
            <a:fillRect/>
          </a:stretch>
        </p:blipFill>
        <p:spPr bwMode="auto">
          <a:xfrm>
            <a:off x="7702096" y="7772810"/>
            <a:ext cx="864045" cy="852576"/>
          </a:xfrm>
          <a:prstGeom prst="rect">
            <a:avLst/>
          </a:prstGeom>
          <a:noFill/>
          <a:extLst>
            <a:ext uri="{909E8E84-426E-40DD-AFC4-6F175D3DCCD1}">
              <a14:hiddenFill xmlns:a14="http://schemas.microsoft.com/office/drawing/2010/main">
                <a:solidFill>
                  <a:srgbClr val="FFFFFF"/>
                </a:solidFill>
              </a14:hiddenFill>
            </a:ext>
          </a:extLst>
        </p:spPr>
      </p:pic>
      <p:pic>
        <p:nvPicPr>
          <p:cNvPr id="1048" name="Picture 24" descr="Bethan Woolvin Rapunzel | Mirror Mirrored">
            <a:extLst>
              <a:ext uri="{FF2B5EF4-FFF2-40B4-BE49-F238E27FC236}">
                <a16:creationId xmlns:a16="http://schemas.microsoft.com/office/drawing/2014/main" id="{E7F83135-9242-43D3-81E1-E88A0EB65F8A}"/>
              </a:ext>
            </a:extLst>
          </p:cNvPr>
          <p:cNvPicPr>
            <a:picLocks noChangeAspect="1" noChangeArrowheads="1"/>
          </p:cNvPicPr>
          <p:nvPr/>
        </p:nvPicPr>
        <p:blipFill>
          <a:blip r:embed="rId36" cstate="print">
            <a:extLst>
              <a:ext uri="{28A0092B-C50C-407E-A947-70E740481C1C}">
                <a14:useLocalDpi xmlns:a14="http://schemas.microsoft.com/office/drawing/2010/main" val="0"/>
              </a:ext>
            </a:extLst>
          </a:blip>
          <a:srcRect/>
          <a:stretch>
            <a:fillRect/>
          </a:stretch>
        </p:blipFill>
        <p:spPr bwMode="auto">
          <a:xfrm>
            <a:off x="6650082" y="7570076"/>
            <a:ext cx="913835" cy="885779"/>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Where The Wild Things Are: Maurice Sendak: Amazon.co.uk: Sendak, Maurice,  Sendak, Maurice: 9780099408390: Books">
            <a:extLst>
              <a:ext uri="{FF2B5EF4-FFF2-40B4-BE49-F238E27FC236}">
                <a16:creationId xmlns:a16="http://schemas.microsoft.com/office/drawing/2014/main" id="{A72F43E7-A542-405D-B196-D5FA9AAC16B3}"/>
              </a:ext>
            </a:extLst>
          </p:cNvPr>
          <p:cNvPicPr>
            <a:picLocks noChangeAspect="1" noChangeArrowheads="1"/>
          </p:cNvPicPr>
          <p:nvPr/>
        </p:nvPicPr>
        <p:blipFill>
          <a:blip r:embed="rId37" cstate="print">
            <a:extLst>
              <a:ext uri="{28A0092B-C50C-407E-A947-70E740481C1C}">
                <a14:useLocalDpi xmlns:a14="http://schemas.microsoft.com/office/drawing/2010/main" val="0"/>
              </a:ext>
            </a:extLst>
          </a:blip>
          <a:srcRect/>
          <a:stretch>
            <a:fillRect/>
          </a:stretch>
        </p:blipFill>
        <p:spPr bwMode="auto">
          <a:xfrm>
            <a:off x="4271980" y="8566524"/>
            <a:ext cx="937516" cy="84257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ot Now, Bernard : McKee, David: Amazon.co.uk: Books">
            <a:extLst>
              <a:ext uri="{FF2B5EF4-FFF2-40B4-BE49-F238E27FC236}">
                <a16:creationId xmlns:a16="http://schemas.microsoft.com/office/drawing/2014/main" id="{E2923690-1064-4F32-91A8-0E5FE1356A7E}"/>
              </a:ext>
            </a:extLst>
          </p:cNvPr>
          <p:cNvPicPr>
            <a:picLocks noChangeAspect="1" noChangeArrowheads="1"/>
          </p:cNvPicPr>
          <p:nvPr/>
        </p:nvPicPr>
        <p:blipFill>
          <a:blip r:embed="rId38" cstate="print">
            <a:extLst>
              <a:ext uri="{28A0092B-C50C-407E-A947-70E740481C1C}">
                <a14:useLocalDpi xmlns:a14="http://schemas.microsoft.com/office/drawing/2010/main" val="0"/>
              </a:ext>
            </a:extLst>
          </a:blip>
          <a:srcRect/>
          <a:stretch>
            <a:fillRect/>
          </a:stretch>
        </p:blipFill>
        <p:spPr bwMode="auto">
          <a:xfrm>
            <a:off x="4300932" y="7570076"/>
            <a:ext cx="822647" cy="957118"/>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6" descr="The Leaf Thief - Scholastic Shop">
            <a:extLst>
              <a:ext uri="{FF2B5EF4-FFF2-40B4-BE49-F238E27FC236}">
                <a16:creationId xmlns:a16="http://schemas.microsoft.com/office/drawing/2014/main" id="{E37FC8AD-CD43-4B6B-BA49-A0A28D5EF7C7}"/>
              </a:ext>
            </a:extLst>
          </p:cNvPr>
          <p:cNvPicPr>
            <a:picLocks noChangeAspect="1" noChangeArrowheads="1"/>
          </p:cNvPicPr>
          <p:nvPr/>
        </p:nvPicPr>
        <p:blipFill>
          <a:blip r:embed="rId39" cstate="print">
            <a:extLst>
              <a:ext uri="{28A0092B-C50C-407E-A947-70E740481C1C}">
                <a14:useLocalDpi xmlns:a14="http://schemas.microsoft.com/office/drawing/2010/main" val="0"/>
              </a:ext>
            </a:extLst>
          </a:blip>
          <a:srcRect/>
          <a:stretch>
            <a:fillRect/>
          </a:stretch>
        </p:blipFill>
        <p:spPr bwMode="auto">
          <a:xfrm>
            <a:off x="5209414" y="7487305"/>
            <a:ext cx="942019" cy="1034461"/>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8" descr="Robin's Winter Song by Suzanne Barton | Waterstones">
            <a:extLst>
              <a:ext uri="{FF2B5EF4-FFF2-40B4-BE49-F238E27FC236}">
                <a16:creationId xmlns:a16="http://schemas.microsoft.com/office/drawing/2014/main" id="{7B25CC4B-E7CF-42A2-A8ED-F1C376EE6546}"/>
              </a:ext>
            </a:extLst>
          </p:cNvPr>
          <p:cNvPicPr>
            <a:picLocks noChangeAspect="1" noChangeArrowheads="1"/>
          </p:cNvPicPr>
          <p:nvPr/>
        </p:nvPicPr>
        <p:blipFill>
          <a:blip r:embed="rId40" cstate="print">
            <a:extLst>
              <a:ext uri="{28A0092B-C50C-407E-A947-70E740481C1C}">
                <a14:useLocalDpi xmlns:a14="http://schemas.microsoft.com/office/drawing/2010/main" val="0"/>
              </a:ext>
            </a:extLst>
          </a:blip>
          <a:srcRect/>
          <a:stretch>
            <a:fillRect/>
          </a:stretch>
        </p:blipFill>
        <p:spPr bwMode="auto">
          <a:xfrm>
            <a:off x="3271578" y="8527739"/>
            <a:ext cx="779984" cy="871962"/>
          </a:xfrm>
          <a:prstGeom prst="rect">
            <a:avLst/>
          </a:prstGeom>
          <a:noFill/>
          <a:extLst>
            <a:ext uri="{909E8E84-426E-40DD-AFC4-6F175D3DCCD1}">
              <a14:hiddenFill xmlns:a14="http://schemas.microsoft.com/office/drawing/2010/main">
                <a:solidFill>
                  <a:srgbClr val="FFFFFF"/>
                </a:solidFill>
              </a14:hiddenFill>
            </a:ext>
          </a:extLst>
        </p:spPr>
      </p:pic>
      <p:pic>
        <p:nvPicPr>
          <p:cNvPr id="259" name="Picture 258">
            <a:extLst>
              <a:ext uri="{FF2B5EF4-FFF2-40B4-BE49-F238E27FC236}">
                <a16:creationId xmlns:a16="http://schemas.microsoft.com/office/drawing/2014/main" id="{A5CA3800-03C0-44A4-BDDA-BC77A9942540}"/>
              </a:ext>
            </a:extLst>
          </p:cNvPr>
          <p:cNvPicPr>
            <a:picLocks noChangeAspect="1"/>
          </p:cNvPicPr>
          <p:nvPr/>
        </p:nvPicPr>
        <p:blipFill>
          <a:blip r:embed="rId41" cstate="print">
            <a:extLst>
              <a:ext uri="{28A0092B-C50C-407E-A947-70E740481C1C}">
                <a14:useLocalDpi xmlns:a14="http://schemas.microsoft.com/office/drawing/2010/main" val="0"/>
              </a:ext>
              <a:ext uri="{837473B0-CC2E-450A-ABE3-18F120FF3D39}">
                <a1611:picAttrSrcUrl xmlns:a1611="http://schemas.microsoft.com/office/drawing/2016/11/main" r:id="rId42"/>
              </a:ext>
            </a:extLst>
          </a:blip>
          <a:stretch>
            <a:fillRect/>
          </a:stretch>
        </p:blipFill>
        <p:spPr>
          <a:xfrm rot="698148">
            <a:off x="5111658" y="10155422"/>
            <a:ext cx="2024150" cy="1348441"/>
          </a:xfrm>
          <a:prstGeom prst="rect">
            <a:avLst/>
          </a:prstGeom>
        </p:spPr>
      </p:pic>
      <p:sp>
        <p:nvSpPr>
          <p:cNvPr id="18" name="TextBox 17">
            <a:extLst>
              <a:ext uri="{FF2B5EF4-FFF2-40B4-BE49-F238E27FC236}">
                <a16:creationId xmlns:a16="http://schemas.microsoft.com/office/drawing/2014/main" id="{4909DD91-776D-454D-A622-92FB3426FC32}"/>
              </a:ext>
            </a:extLst>
          </p:cNvPr>
          <p:cNvSpPr txBox="1"/>
          <p:nvPr/>
        </p:nvSpPr>
        <p:spPr>
          <a:xfrm>
            <a:off x="6003816" y="10502122"/>
            <a:ext cx="818894" cy="646332"/>
          </a:xfrm>
          <a:prstGeom prst="rect">
            <a:avLst/>
          </a:prstGeom>
          <a:noFill/>
        </p:spPr>
        <p:txBody>
          <a:bodyPr wrap="square" rtlCol="0">
            <a:spAutoFit/>
          </a:bodyPr>
          <a:lstStyle/>
          <a:p>
            <a:r>
              <a:rPr lang="en-US" sz="3600" dirty="0">
                <a:solidFill>
                  <a:srgbClr val="FFC000"/>
                </a:solidFill>
              </a:rPr>
              <a:t>R</a:t>
            </a:r>
            <a:endParaRPr lang="en-GB" sz="3600" dirty="0">
              <a:solidFill>
                <a:srgbClr val="FFC000"/>
              </a:solidFill>
            </a:endParaRPr>
          </a:p>
        </p:txBody>
      </p:sp>
      <p:pic>
        <p:nvPicPr>
          <p:cNvPr id="29" name="Picture 28">
            <a:extLst>
              <a:ext uri="{FF2B5EF4-FFF2-40B4-BE49-F238E27FC236}">
                <a16:creationId xmlns:a16="http://schemas.microsoft.com/office/drawing/2014/main" id="{72285858-2A36-4E2D-BC58-D4FF8FE4AFD5}"/>
              </a:ext>
            </a:extLst>
          </p:cNvPr>
          <p:cNvPicPr>
            <a:picLocks noChangeAspect="1"/>
          </p:cNvPicPr>
          <p:nvPr/>
        </p:nvPicPr>
        <p:blipFill>
          <a:blip r:embed="rId43"/>
          <a:stretch>
            <a:fillRect/>
          </a:stretch>
        </p:blipFill>
        <p:spPr>
          <a:xfrm>
            <a:off x="3399213" y="13113781"/>
            <a:ext cx="1053147" cy="893449"/>
          </a:xfrm>
          <a:prstGeom prst="rect">
            <a:avLst/>
          </a:prstGeom>
        </p:spPr>
      </p:pic>
      <p:pic>
        <p:nvPicPr>
          <p:cNvPr id="44" name="Picture 43">
            <a:extLst>
              <a:ext uri="{FF2B5EF4-FFF2-40B4-BE49-F238E27FC236}">
                <a16:creationId xmlns:a16="http://schemas.microsoft.com/office/drawing/2014/main" id="{E644BA50-4554-4AB3-B1A4-98485D48750A}"/>
              </a:ext>
            </a:extLst>
          </p:cNvPr>
          <p:cNvPicPr>
            <a:picLocks noChangeAspect="1"/>
          </p:cNvPicPr>
          <p:nvPr/>
        </p:nvPicPr>
        <p:blipFill>
          <a:blip r:embed="rId44"/>
          <a:stretch>
            <a:fillRect/>
          </a:stretch>
        </p:blipFill>
        <p:spPr>
          <a:xfrm>
            <a:off x="6954773" y="10352793"/>
            <a:ext cx="1016641" cy="1114738"/>
          </a:xfrm>
          <a:prstGeom prst="rect">
            <a:avLst/>
          </a:prstGeom>
        </p:spPr>
      </p:pic>
      <p:pic>
        <p:nvPicPr>
          <p:cNvPr id="45" name="Picture 44">
            <a:extLst>
              <a:ext uri="{FF2B5EF4-FFF2-40B4-BE49-F238E27FC236}">
                <a16:creationId xmlns:a16="http://schemas.microsoft.com/office/drawing/2014/main" id="{CFA6C093-9D1C-465F-A8BF-A12741C22B55}"/>
              </a:ext>
            </a:extLst>
          </p:cNvPr>
          <p:cNvPicPr>
            <a:picLocks noChangeAspect="1"/>
          </p:cNvPicPr>
          <p:nvPr/>
        </p:nvPicPr>
        <p:blipFill>
          <a:blip r:embed="rId45"/>
          <a:stretch>
            <a:fillRect/>
          </a:stretch>
        </p:blipFill>
        <p:spPr>
          <a:xfrm>
            <a:off x="6475197" y="13787352"/>
            <a:ext cx="1104666" cy="1130356"/>
          </a:xfrm>
          <a:prstGeom prst="rect">
            <a:avLst/>
          </a:prstGeom>
        </p:spPr>
      </p:pic>
      <p:pic>
        <p:nvPicPr>
          <p:cNvPr id="46" name="Picture 45">
            <a:extLst>
              <a:ext uri="{FF2B5EF4-FFF2-40B4-BE49-F238E27FC236}">
                <a16:creationId xmlns:a16="http://schemas.microsoft.com/office/drawing/2014/main" id="{92AC5482-A999-4138-ABFB-4365A7E59F28}"/>
              </a:ext>
            </a:extLst>
          </p:cNvPr>
          <p:cNvPicPr>
            <a:picLocks noChangeAspect="1"/>
          </p:cNvPicPr>
          <p:nvPr/>
        </p:nvPicPr>
        <p:blipFill>
          <a:blip r:embed="rId46"/>
          <a:stretch>
            <a:fillRect/>
          </a:stretch>
        </p:blipFill>
        <p:spPr>
          <a:xfrm>
            <a:off x="7961952" y="9598426"/>
            <a:ext cx="1219200" cy="1095375"/>
          </a:xfrm>
          <a:prstGeom prst="rect">
            <a:avLst/>
          </a:prstGeom>
        </p:spPr>
      </p:pic>
      <p:pic>
        <p:nvPicPr>
          <p:cNvPr id="48" name="Picture 47">
            <a:extLst>
              <a:ext uri="{FF2B5EF4-FFF2-40B4-BE49-F238E27FC236}">
                <a16:creationId xmlns:a16="http://schemas.microsoft.com/office/drawing/2014/main" id="{05044A21-604E-476D-986B-D1B0613F966E}"/>
              </a:ext>
            </a:extLst>
          </p:cNvPr>
          <p:cNvPicPr>
            <a:picLocks noChangeAspect="1"/>
          </p:cNvPicPr>
          <p:nvPr/>
        </p:nvPicPr>
        <p:blipFill>
          <a:blip r:embed="rId47"/>
          <a:stretch>
            <a:fillRect/>
          </a:stretch>
        </p:blipFill>
        <p:spPr>
          <a:xfrm>
            <a:off x="7315810" y="13198679"/>
            <a:ext cx="1189972" cy="849980"/>
          </a:xfrm>
          <a:prstGeom prst="rect">
            <a:avLst/>
          </a:prstGeom>
        </p:spPr>
      </p:pic>
      <p:pic>
        <p:nvPicPr>
          <p:cNvPr id="49" name="Picture 48">
            <a:extLst>
              <a:ext uri="{FF2B5EF4-FFF2-40B4-BE49-F238E27FC236}">
                <a16:creationId xmlns:a16="http://schemas.microsoft.com/office/drawing/2014/main" id="{559FA9AA-1EC1-4A87-820B-4F2E61288D11}"/>
              </a:ext>
            </a:extLst>
          </p:cNvPr>
          <p:cNvPicPr>
            <a:picLocks noChangeAspect="1"/>
          </p:cNvPicPr>
          <p:nvPr/>
        </p:nvPicPr>
        <p:blipFill>
          <a:blip r:embed="rId48"/>
          <a:stretch>
            <a:fillRect/>
          </a:stretch>
        </p:blipFill>
        <p:spPr>
          <a:xfrm>
            <a:off x="8891883" y="10369124"/>
            <a:ext cx="1023159" cy="1119430"/>
          </a:xfrm>
          <a:prstGeom prst="rect">
            <a:avLst/>
          </a:prstGeom>
        </p:spPr>
      </p:pic>
      <p:pic>
        <p:nvPicPr>
          <p:cNvPr id="51" name="Picture 50">
            <a:extLst>
              <a:ext uri="{FF2B5EF4-FFF2-40B4-BE49-F238E27FC236}">
                <a16:creationId xmlns:a16="http://schemas.microsoft.com/office/drawing/2014/main" id="{4291D79E-9901-49B8-804E-DA059B738ABB}"/>
              </a:ext>
            </a:extLst>
          </p:cNvPr>
          <p:cNvPicPr>
            <a:picLocks noChangeAspect="1"/>
          </p:cNvPicPr>
          <p:nvPr/>
        </p:nvPicPr>
        <p:blipFill>
          <a:blip r:embed="rId49"/>
          <a:stretch>
            <a:fillRect/>
          </a:stretch>
        </p:blipFill>
        <p:spPr>
          <a:xfrm>
            <a:off x="8332302" y="14001032"/>
            <a:ext cx="959026" cy="959026"/>
          </a:xfrm>
          <a:prstGeom prst="rect">
            <a:avLst/>
          </a:prstGeom>
        </p:spPr>
      </p:pic>
      <p:pic>
        <p:nvPicPr>
          <p:cNvPr id="52" name="Picture 51">
            <a:extLst>
              <a:ext uri="{FF2B5EF4-FFF2-40B4-BE49-F238E27FC236}">
                <a16:creationId xmlns:a16="http://schemas.microsoft.com/office/drawing/2014/main" id="{323FDE9E-2F34-4A38-8000-02E66D6E9251}"/>
              </a:ext>
            </a:extLst>
          </p:cNvPr>
          <p:cNvPicPr>
            <a:picLocks noChangeAspect="1"/>
          </p:cNvPicPr>
          <p:nvPr/>
        </p:nvPicPr>
        <p:blipFill>
          <a:blip r:embed="rId50"/>
          <a:stretch>
            <a:fillRect/>
          </a:stretch>
        </p:blipFill>
        <p:spPr>
          <a:xfrm>
            <a:off x="9051049" y="13040954"/>
            <a:ext cx="849786" cy="899245"/>
          </a:xfrm>
          <a:prstGeom prst="rect">
            <a:avLst/>
          </a:prstGeom>
        </p:spPr>
      </p:pic>
      <p:pic>
        <p:nvPicPr>
          <p:cNvPr id="54" name="Picture 53">
            <a:extLst>
              <a:ext uri="{FF2B5EF4-FFF2-40B4-BE49-F238E27FC236}">
                <a16:creationId xmlns:a16="http://schemas.microsoft.com/office/drawing/2014/main" id="{BA9821D5-F51F-477E-8F7F-65ACD7A2A1D2}"/>
              </a:ext>
            </a:extLst>
          </p:cNvPr>
          <p:cNvPicPr>
            <a:picLocks noChangeAspect="1"/>
          </p:cNvPicPr>
          <p:nvPr/>
        </p:nvPicPr>
        <p:blipFill>
          <a:blip r:embed="rId51" cstate="print">
            <a:extLst>
              <a:ext uri="{28A0092B-C50C-407E-A947-70E740481C1C}">
                <a14:useLocalDpi xmlns:a14="http://schemas.microsoft.com/office/drawing/2010/main" val="0"/>
              </a:ext>
              <a:ext uri="{837473B0-CC2E-450A-ABE3-18F120FF3D39}">
                <a1611:picAttrSrcUrl xmlns:a1611="http://schemas.microsoft.com/office/drawing/2016/11/main" r:id="rId52"/>
              </a:ext>
            </a:extLst>
          </a:blip>
          <a:stretch>
            <a:fillRect/>
          </a:stretch>
        </p:blipFill>
        <p:spPr>
          <a:xfrm>
            <a:off x="10109119" y="2814073"/>
            <a:ext cx="519783" cy="47629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56" name="Picture 55">
            <a:extLst>
              <a:ext uri="{FF2B5EF4-FFF2-40B4-BE49-F238E27FC236}">
                <a16:creationId xmlns:a16="http://schemas.microsoft.com/office/drawing/2014/main" id="{D838B6EA-31A6-4127-84D8-62E188B068D9}"/>
              </a:ext>
            </a:extLst>
          </p:cNvPr>
          <p:cNvPicPr>
            <a:picLocks noChangeAspect="1"/>
          </p:cNvPicPr>
          <p:nvPr/>
        </p:nvPicPr>
        <p:blipFill>
          <a:blip r:embed="rId53"/>
          <a:stretch>
            <a:fillRect/>
          </a:stretch>
        </p:blipFill>
        <p:spPr>
          <a:xfrm>
            <a:off x="9985940" y="3408467"/>
            <a:ext cx="701101" cy="676715"/>
          </a:xfrm>
          <a:prstGeom prst="rect">
            <a:avLst/>
          </a:prstGeom>
        </p:spPr>
      </p:pic>
      <p:pic>
        <p:nvPicPr>
          <p:cNvPr id="58" name="Picture 57">
            <a:extLst>
              <a:ext uri="{FF2B5EF4-FFF2-40B4-BE49-F238E27FC236}">
                <a16:creationId xmlns:a16="http://schemas.microsoft.com/office/drawing/2014/main" id="{DEE2DBDD-570F-4446-B437-4F5F4A9097C4}"/>
              </a:ext>
            </a:extLst>
          </p:cNvPr>
          <p:cNvPicPr>
            <a:picLocks noChangeAspect="1"/>
          </p:cNvPicPr>
          <p:nvPr/>
        </p:nvPicPr>
        <p:blipFill>
          <a:blip r:embed="rId54" cstate="print">
            <a:extLst>
              <a:ext uri="{28A0092B-C50C-407E-A947-70E740481C1C}">
                <a14:useLocalDpi xmlns:a14="http://schemas.microsoft.com/office/drawing/2010/main" val="0"/>
              </a:ext>
              <a:ext uri="{837473B0-CC2E-450A-ABE3-18F120FF3D39}">
                <a1611:picAttrSrcUrl xmlns:a1611="http://schemas.microsoft.com/office/drawing/2016/11/main" r:id="rId55"/>
              </a:ext>
            </a:extLst>
          </a:blip>
          <a:stretch>
            <a:fillRect/>
          </a:stretch>
        </p:blipFill>
        <p:spPr>
          <a:xfrm>
            <a:off x="10109119" y="4142724"/>
            <a:ext cx="498588" cy="495667"/>
          </a:xfrm>
          <a:prstGeom prst="roundRect">
            <a:avLst>
              <a:gd name="adj" fmla="val 16667"/>
            </a:avLst>
          </a:prstGeom>
          <a:solidFill>
            <a:srgbClr val="7030A0"/>
          </a:solidFill>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4" name="Picture 63">
            <a:extLst>
              <a:ext uri="{FF2B5EF4-FFF2-40B4-BE49-F238E27FC236}">
                <a16:creationId xmlns:a16="http://schemas.microsoft.com/office/drawing/2014/main" id="{9834FAAE-BEC5-4132-9BAC-7FB2E999E7B7}"/>
              </a:ext>
            </a:extLst>
          </p:cNvPr>
          <p:cNvPicPr>
            <a:picLocks noChangeAspect="1"/>
          </p:cNvPicPr>
          <p:nvPr/>
        </p:nvPicPr>
        <p:blipFill>
          <a:blip r:embed="rId56" cstate="print">
            <a:extLst>
              <a:ext uri="{28A0092B-C50C-407E-A947-70E740481C1C}">
                <a14:useLocalDpi xmlns:a14="http://schemas.microsoft.com/office/drawing/2010/main" val="0"/>
              </a:ext>
              <a:ext uri="{837473B0-CC2E-450A-ABE3-18F120FF3D39}">
                <a1611:picAttrSrcUrl xmlns:a1611="http://schemas.microsoft.com/office/drawing/2016/11/main" r:id="rId57"/>
              </a:ext>
            </a:extLst>
          </a:blip>
          <a:stretch>
            <a:fillRect/>
          </a:stretch>
        </p:blipFill>
        <p:spPr>
          <a:xfrm>
            <a:off x="10128877" y="4822261"/>
            <a:ext cx="495668" cy="49566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81" name="Picture 180">
            <a:extLst>
              <a:ext uri="{FF2B5EF4-FFF2-40B4-BE49-F238E27FC236}">
                <a16:creationId xmlns:a16="http://schemas.microsoft.com/office/drawing/2014/main" id="{13DF6E92-828F-4AE4-98DA-1EB98DD3A621}"/>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8275861" y="13026422"/>
            <a:ext cx="391754" cy="36611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82" name="Picture 181">
            <a:extLst>
              <a:ext uri="{FF2B5EF4-FFF2-40B4-BE49-F238E27FC236}">
                <a16:creationId xmlns:a16="http://schemas.microsoft.com/office/drawing/2014/main" id="{CEEC0386-0183-443C-918F-EF16CEB32B84}"/>
              </a:ext>
            </a:extLst>
          </p:cNvPr>
          <p:cNvPicPr/>
          <p:nvPr/>
        </p:nvPicPr>
        <p:blipFill>
          <a:blip r:embed="rId9" cstate="print">
            <a:extLst>
              <a:ext uri="{28A0092B-C50C-407E-A947-70E740481C1C}">
                <a14:useLocalDpi xmlns:a14="http://schemas.microsoft.com/office/drawing/2010/main" val="0"/>
              </a:ext>
            </a:extLst>
          </a:blip>
          <a:stretch>
            <a:fillRect/>
          </a:stretch>
        </p:blipFill>
        <p:spPr>
          <a:xfrm>
            <a:off x="2357834" y="11348182"/>
            <a:ext cx="384453" cy="36611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83" name="Picture 182">
            <a:extLst>
              <a:ext uri="{FF2B5EF4-FFF2-40B4-BE49-F238E27FC236}">
                <a16:creationId xmlns:a16="http://schemas.microsoft.com/office/drawing/2014/main" id="{241E80AC-A651-47E4-86A5-2D94719FD214}"/>
              </a:ext>
            </a:extLst>
          </p:cNvPr>
          <p:cNvPicPr/>
          <p:nvPr/>
        </p:nvPicPr>
        <p:blipFill>
          <a:blip r:embed="rId9" cstate="print">
            <a:extLst>
              <a:ext uri="{28A0092B-C50C-407E-A947-70E740481C1C}">
                <a14:useLocalDpi xmlns:a14="http://schemas.microsoft.com/office/drawing/2010/main" val="0"/>
              </a:ext>
            </a:extLst>
          </a:blip>
          <a:stretch>
            <a:fillRect/>
          </a:stretch>
        </p:blipFill>
        <p:spPr>
          <a:xfrm>
            <a:off x="3959320" y="11144365"/>
            <a:ext cx="384453" cy="36611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84" name="Picture 183">
            <a:extLst>
              <a:ext uri="{FF2B5EF4-FFF2-40B4-BE49-F238E27FC236}">
                <a16:creationId xmlns:a16="http://schemas.microsoft.com/office/drawing/2014/main" id="{A6A472B8-5349-432E-B19A-EE531F503797}"/>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7925157" y="11139449"/>
            <a:ext cx="391754" cy="36611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85" name="Picture 184" descr="C:\Users\mparkin\AppData\Local\Microsoft\Windows\INetCache\Content.MSO\9F2116EB.tmp">
            <a:extLst>
              <a:ext uri="{FF2B5EF4-FFF2-40B4-BE49-F238E27FC236}">
                <a16:creationId xmlns:a16="http://schemas.microsoft.com/office/drawing/2014/main" id="{AB67AE8A-11DE-43F3-AE8C-99CC8D604822}"/>
              </a:ext>
            </a:extLst>
          </p:cNvPr>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5060377" y="10214625"/>
            <a:ext cx="371342" cy="36613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86" name="Picture 185">
            <a:extLst>
              <a:ext uri="{FF2B5EF4-FFF2-40B4-BE49-F238E27FC236}">
                <a16:creationId xmlns:a16="http://schemas.microsoft.com/office/drawing/2014/main" id="{5B78144F-8516-4EE9-9EF5-9067AE97BB00}"/>
              </a:ext>
            </a:extLst>
          </p:cNvPr>
          <p:cNvPicPr/>
          <p:nvPr/>
        </p:nvPicPr>
        <p:blipFill>
          <a:blip r:embed="rId7" cstate="print">
            <a:duotone>
              <a:prstClr val="black"/>
              <a:schemeClr val="accent2">
                <a:tint val="45000"/>
                <a:satMod val="400000"/>
              </a:schemeClr>
            </a:duotone>
            <a:extLst>
              <a:ext uri="{28A0092B-C50C-407E-A947-70E740481C1C}">
                <a14:useLocalDpi xmlns:a14="http://schemas.microsoft.com/office/drawing/2010/main" val="0"/>
              </a:ext>
            </a:extLst>
          </a:blip>
          <a:stretch>
            <a:fillRect/>
          </a:stretch>
        </p:blipFill>
        <p:spPr>
          <a:xfrm>
            <a:off x="8287965" y="10548852"/>
            <a:ext cx="377990" cy="3542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87" name="Picture 186">
            <a:extLst>
              <a:ext uri="{FF2B5EF4-FFF2-40B4-BE49-F238E27FC236}">
                <a16:creationId xmlns:a16="http://schemas.microsoft.com/office/drawing/2014/main" id="{F7C3816C-DF1A-4A38-AE48-6B459D185D6D}"/>
              </a:ext>
            </a:extLst>
          </p:cNvPr>
          <p:cNvPicPr/>
          <p:nvPr/>
        </p:nvPicPr>
        <p:blipFill>
          <a:blip r:embed="rId9" cstate="print">
            <a:extLst>
              <a:ext uri="{28A0092B-C50C-407E-A947-70E740481C1C}">
                <a14:useLocalDpi xmlns:a14="http://schemas.microsoft.com/office/drawing/2010/main" val="0"/>
              </a:ext>
            </a:extLst>
          </a:blip>
          <a:stretch>
            <a:fillRect/>
          </a:stretch>
        </p:blipFill>
        <p:spPr>
          <a:xfrm>
            <a:off x="3068747" y="13033370"/>
            <a:ext cx="384453" cy="36611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90" name="Picture 189">
            <a:extLst>
              <a:ext uri="{FF2B5EF4-FFF2-40B4-BE49-F238E27FC236}">
                <a16:creationId xmlns:a16="http://schemas.microsoft.com/office/drawing/2014/main" id="{139E6F70-63DE-4743-B4D0-F3D5EB0D1A85}"/>
              </a:ext>
            </a:extLst>
          </p:cNvPr>
          <p:cNvPicPr>
            <a:picLocks noChangeAspect="1"/>
          </p:cNvPicPr>
          <p:nvPr/>
        </p:nvPicPr>
        <p:blipFill>
          <a:blip r:embed="rId11"/>
          <a:stretch>
            <a:fillRect/>
          </a:stretch>
        </p:blipFill>
        <p:spPr>
          <a:xfrm>
            <a:off x="8019108" y="14523367"/>
            <a:ext cx="377991" cy="35570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92" name="Picture 191">
            <a:extLst>
              <a:ext uri="{FF2B5EF4-FFF2-40B4-BE49-F238E27FC236}">
                <a16:creationId xmlns:a16="http://schemas.microsoft.com/office/drawing/2014/main" id="{E0435F97-4960-436F-80CF-F1EC433B9588}"/>
              </a:ext>
            </a:extLst>
          </p:cNvPr>
          <p:cNvPicPr>
            <a:picLocks noChangeAspect="1"/>
          </p:cNvPicPr>
          <p:nvPr/>
        </p:nvPicPr>
        <p:blipFill>
          <a:blip r:embed="rId11"/>
          <a:stretch>
            <a:fillRect/>
          </a:stretch>
        </p:blipFill>
        <p:spPr>
          <a:xfrm>
            <a:off x="6190851" y="14484443"/>
            <a:ext cx="377991" cy="35570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93" name="Picture 192" descr="C:\Users\mparkin\AppData\Local\Microsoft\Windows\INetCache\Content.MSO\9F2116EB.tmp">
            <a:extLst>
              <a:ext uri="{FF2B5EF4-FFF2-40B4-BE49-F238E27FC236}">
                <a16:creationId xmlns:a16="http://schemas.microsoft.com/office/drawing/2014/main" id="{B6DBD7CA-EA45-4E1D-9011-D7945A0606A1}"/>
              </a:ext>
            </a:extLst>
          </p:cNvPr>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7081095" y="13106057"/>
            <a:ext cx="371342" cy="36613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96" name="Picture 195">
            <a:extLst>
              <a:ext uri="{FF2B5EF4-FFF2-40B4-BE49-F238E27FC236}">
                <a16:creationId xmlns:a16="http://schemas.microsoft.com/office/drawing/2014/main" id="{422851DF-5696-425E-8D83-AE758475EA73}"/>
              </a:ext>
            </a:extLst>
          </p:cNvPr>
          <p:cNvPicPr/>
          <p:nvPr/>
        </p:nvPicPr>
        <p:blipFill>
          <a:blip r:embed="rId7" cstate="print">
            <a:duotone>
              <a:prstClr val="black"/>
              <a:schemeClr val="accent2">
                <a:tint val="45000"/>
                <a:satMod val="400000"/>
              </a:schemeClr>
            </a:duotone>
            <a:extLst>
              <a:ext uri="{28A0092B-C50C-407E-A947-70E740481C1C}">
                <a14:useLocalDpi xmlns:a14="http://schemas.microsoft.com/office/drawing/2010/main" val="0"/>
              </a:ext>
            </a:extLst>
          </a:blip>
          <a:stretch>
            <a:fillRect/>
          </a:stretch>
        </p:blipFill>
        <p:spPr>
          <a:xfrm>
            <a:off x="9557826" y="13871530"/>
            <a:ext cx="377990" cy="3542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199" name="Picture 198">
            <a:extLst>
              <a:ext uri="{FF2B5EF4-FFF2-40B4-BE49-F238E27FC236}">
                <a16:creationId xmlns:a16="http://schemas.microsoft.com/office/drawing/2014/main" id="{D2D03065-9D8B-44F7-B0EB-725982A640AE}"/>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944643" y="14677535"/>
            <a:ext cx="391754" cy="36611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01" name="Picture 200">
            <a:extLst>
              <a:ext uri="{FF2B5EF4-FFF2-40B4-BE49-F238E27FC236}">
                <a16:creationId xmlns:a16="http://schemas.microsoft.com/office/drawing/2014/main" id="{D2274A34-620A-4F76-978D-CCBFBDD483BE}"/>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5661030" y="14078819"/>
            <a:ext cx="391754" cy="36611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06" name="Picture 205">
            <a:extLst>
              <a:ext uri="{FF2B5EF4-FFF2-40B4-BE49-F238E27FC236}">
                <a16:creationId xmlns:a16="http://schemas.microsoft.com/office/drawing/2014/main" id="{631916E9-0C11-495E-936E-3CA2F9DD372D}"/>
              </a:ext>
            </a:extLst>
          </p:cNvPr>
          <p:cNvPicPr/>
          <p:nvPr/>
        </p:nvPicPr>
        <p:blipFill>
          <a:blip r:embed="rId4" cstate="print">
            <a:duotone>
              <a:prstClr val="black"/>
              <a:schemeClr val="accent4">
                <a:tint val="45000"/>
                <a:satMod val="400000"/>
              </a:schemeClr>
            </a:duotone>
            <a:extLst>
              <a:ext uri="{28A0092B-C50C-407E-A947-70E740481C1C}">
                <a14:useLocalDpi xmlns:a14="http://schemas.microsoft.com/office/drawing/2010/main" val="0"/>
              </a:ext>
            </a:extLst>
          </a:blip>
          <a:stretch>
            <a:fillRect/>
          </a:stretch>
        </p:blipFill>
        <p:spPr>
          <a:xfrm>
            <a:off x="4142314" y="7139152"/>
            <a:ext cx="374537" cy="3542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08" name="Picture 207">
            <a:extLst>
              <a:ext uri="{FF2B5EF4-FFF2-40B4-BE49-F238E27FC236}">
                <a16:creationId xmlns:a16="http://schemas.microsoft.com/office/drawing/2014/main" id="{46A941B8-5F14-4A4B-BD13-892363CF6999}"/>
              </a:ext>
            </a:extLst>
          </p:cNvPr>
          <p:cNvPicPr>
            <a:picLocks noChangeAspect="1"/>
          </p:cNvPicPr>
          <p:nvPr/>
        </p:nvPicPr>
        <p:blipFill>
          <a:blip r:embed="rId11"/>
          <a:stretch>
            <a:fillRect/>
          </a:stretch>
        </p:blipFill>
        <p:spPr>
          <a:xfrm>
            <a:off x="4143883" y="6641112"/>
            <a:ext cx="377991" cy="35570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09" name="Picture 208">
            <a:extLst>
              <a:ext uri="{FF2B5EF4-FFF2-40B4-BE49-F238E27FC236}">
                <a16:creationId xmlns:a16="http://schemas.microsoft.com/office/drawing/2014/main" id="{DE2316DC-B980-4751-A728-C1D46BF85C12}"/>
              </a:ext>
            </a:extLst>
          </p:cNvPr>
          <p:cNvPicPr>
            <a:picLocks noChangeAspect="1"/>
          </p:cNvPicPr>
          <p:nvPr/>
        </p:nvPicPr>
        <p:blipFill>
          <a:blip r:embed="rId11"/>
          <a:stretch>
            <a:fillRect/>
          </a:stretch>
        </p:blipFill>
        <p:spPr>
          <a:xfrm>
            <a:off x="9591827" y="7161870"/>
            <a:ext cx="377991" cy="35570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10" name="Picture 209">
            <a:extLst>
              <a:ext uri="{FF2B5EF4-FFF2-40B4-BE49-F238E27FC236}">
                <a16:creationId xmlns:a16="http://schemas.microsoft.com/office/drawing/2014/main" id="{B5FB398F-8480-4B1A-B7DF-95351DDC04CF}"/>
              </a:ext>
            </a:extLst>
          </p:cNvPr>
          <p:cNvPicPr/>
          <p:nvPr/>
        </p:nvPicPr>
        <p:blipFill>
          <a:blip r:embed="rId6" cstate="print">
            <a:extLst>
              <a:ext uri="{28A0092B-C50C-407E-A947-70E740481C1C}">
                <a14:useLocalDpi xmlns:a14="http://schemas.microsoft.com/office/drawing/2010/main" val="0"/>
              </a:ext>
            </a:extLst>
          </a:blip>
          <a:stretch>
            <a:fillRect/>
          </a:stretch>
        </p:blipFill>
        <p:spPr>
          <a:xfrm>
            <a:off x="9006299" y="3812433"/>
            <a:ext cx="402303" cy="419336"/>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11" name="Picture 210">
            <a:extLst>
              <a:ext uri="{FF2B5EF4-FFF2-40B4-BE49-F238E27FC236}">
                <a16:creationId xmlns:a16="http://schemas.microsoft.com/office/drawing/2014/main" id="{D011278D-ADC6-44B2-ADE9-DFA3B612A078}"/>
              </a:ext>
            </a:extLst>
          </p:cNvPr>
          <p:cNvPicPr/>
          <p:nvPr/>
        </p:nvPicPr>
        <p:blipFill>
          <a:blip r:embed="rId9" cstate="print">
            <a:extLst>
              <a:ext uri="{28A0092B-C50C-407E-A947-70E740481C1C}">
                <a14:useLocalDpi xmlns:a14="http://schemas.microsoft.com/office/drawing/2010/main" val="0"/>
              </a:ext>
            </a:extLst>
          </a:blip>
          <a:stretch>
            <a:fillRect/>
          </a:stretch>
        </p:blipFill>
        <p:spPr>
          <a:xfrm>
            <a:off x="2272889" y="4342921"/>
            <a:ext cx="384453" cy="36611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12" name="Picture 211">
            <a:extLst>
              <a:ext uri="{FF2B5EF4-FFF2-40B4-BE49-F238E27FC236}">
                <a16:creationId xmlns:a16="http://schemas.microsoft.com/office/drawing/2014/main" id="{F218351C-37C0-4C04-9F5E-2FC07FBD8C1B}"/>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2272889" y="3927016"/>
            <a:ext cx="389387" cy="36857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13" name="Picture 212">
            <a:extLst>
              <a:ext uri="{FF2B5EF4-FFF2-40B4-BE49-F238E27FC236}">
                <a16:creationId xmlns:a16="http://schemas.microsoft.com/office/drawing/2014/main" id="{202A38A7-3F81-4883-9F12-256F0E30AD61}"/>
              </a:ext>
            </a:extLst>
          </p:cNvPr>
          <p:cNvPicPr/>
          <p:nvPr/>
        </p:nvPicPr>
        <p:blipFill>
          <a:blip r:embed="rId7" cstate="print">
            <a:duotone>
              <a:prstClr val="black"/>
              <a:schemeClr val="accent2">
                <a:tint val="45000"/>
                <a:satMod val="400000"/>
              </a:schemeClr>
            </a:duotone>
            <a:extLst>
              <a:ext uri="{28A0092B-C50C-407E-A947-70E740481C1C}">
                <a14:useLocalDpi xmlns:a14="http://schemas.microsoft.com/office/drawing/2010/main" val="0"/>
              </a:ext>
            </a:extLst>
          </a:blip>
          <a:stretch>
            <a:fillRect/>
          </a:stretch>
        </p:blipFill>
        <p:spPr>
          <a:xfrm>
            <a:off x="6115988" y="2001993"/>
            <a:ext cx="377990" cy="35425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20" name="Picture 219">
            <a:extLst>
              <a:ext uri="{FF2B5EF4-FFF2-40B4-BE49-F238E27FC236}">
                <a16:creationId xmlns:a16="http://schemas.microsoft.com/office/drawing/2014/main" id="{C571DE9A-7283-4BEA-9880-7B8342C90006}"/>
              </a:ext>
            </a:extLst>
          </p:cNvPr>
          <p:cNvPicPr>
            <a:picLocks noChangeAspect="1"/>
          </p:cNvPicPr>
          <p:nvPr/>
        </p:nvPicPr>
        <p:blipFill>
          <a:blip r:embed="rId11"/>
          <a:stretch>
            <a:fillRect/>
          </a:stretch>
        </p:blipFill>
        <p:spPr>
          <a:xfrm>
            <a:off x="5212617" y="1979530"/>
            <a:ext cx="377991" cy="35570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21" name="Picture 220">
            <a:extLst>
              <a:ext uri="{FF2B5EF4-FFF2-40B4-BE49-F238E27FC236}">
                <a16:creationId xmlns:a16="http://schemas.microsoft.com/office/drawing/2014/main" id="{14D86106-EA8B-42A1-AC05-DC78A79FD465}"/>
              </a:ext>
            </a:extLst>
          </p:cNvPr>
          <p:cNvPicPr/>
          <p:nvPr/>
        </p:nvPicPr>
        <p:blipFill>
          <a:blip r:embed="rId9" cstate="print">
            <a:extLst>
              <a:ext uri="{28A0092B-C50C-407E-A947-70E740481C1C}">
                <a14:useLocalDpi xmlns:a14="http://schemas.microsoft.com/office/drawing/2010/main" val="0"/>
              </a:ext>
            </a:extLst>
          </a:blip>
          <a:stretch>
            <a:fillRect/>
          </a:stretch>
        </p:blipFill>
        <p:spPr>
          <a:xfrm>
            <a:off x="7096313" y="1475974"/>
            <a:ext cx="384453" cy="36611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22" name="Picture 221">
            <a:extLst>
              <a:ext uri="{FF2B5EF4-FFF2-40B4-BE49-F238E27FC236}">
                <a16:creationId xmlns:a16="http://schemas.microsoft.com/office/drawing/2014/main" id="{C26830CB-93DB-46D9-84F8-E65E5A692A88}"/>
              </a:ext>
            </a:extLst>
          </p:cNvPr>
          <p:cNvPicPr>
            <a:picLocks noChangeAspect="1"/>
          </p:cNvPicPr>
          <p:nvPr/>
        </p:nvPicPr>
        <p:blipFill>
          <a:blip r:embed="rId10">
            <a:extLst>
              <a:ext uri="{28A0092B-C50C-407E-A947-70E740481C1C}">
                <a14:useLocalDpi xmlns:a14="http://schemas.microsoft.com/office/drawing/2010/main" val="0"/>
              </a:ext>
            </a:extLst>
          </a:blip>
          <a:stretch>
            <a:fillRect/>
          </a:stretch>
        </p:blipFill>
        <p:spPr>
          <a:xfrm>
            <a:off x="3515708" y="1901291"/>
            <a:ext cx="391754" cy="366118"/>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23" name="Picture 222">
            <a:extLst>
              <a:ext uri="{FF2B5EF4-FFF2-40B4-BE49-F238E27FC236}">
                <a16:creationId xmlns:a16="http://schemas.microsoft.com/office/drawing/2014/main" id="{28D3FE57-6A40-4150-A680-C2ACA4E117A4}"/>
              </a:ext>
            </a:extLst>
          </p:cNvPr>
          <p:cNvPicPr/>
          <p:nvPr/>
        </p:nvPicPr>
        <p:blipFill>
          <a:blip r:embed="rId5" cstate="print">
            <a:extLst>
              <a:ext uri="{28A0092B-C50C-407E-A947-70E740481C1C}">
                <a14:useLocalDpi xmlns:a14="http://schemas.microsoft.com/office/drawing/2010/main" val="0"/>
              </a:ext>
            </a:extLst>
          </a:blip>
          <a:stretch>
            <a:fillRect/>
          </a:stretch>
        </p:blipFill>
        <p:spPr>
          <a:xfrm>
            <a:off x="2163952" y="2147344"/>
            <a:ext cx="389387" cy="36857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24" name="Picture 223" descr="C:\Users\mparkin\AppData\Local\Microsoft\Windows\INetCache\Content.MSO\9F2116EB.tmp">
            <a:extLst>
              <a:ext uri="{FF2B5EF4-FFF2-40B4-BE49-F238E27FC236}">
                <a16:creationId xmlns:a16="http://schemas.microsoft.com/office/drawing/2014/main" id="{196F411E-5415-4339-8323-5F94D4D22102}"/>
              </a:ext>
            </a:extLst>
          </p:cNvPr>
          <p:cNvPicPr/>
          <p:nvPr/>
        </p:nvPicPr>
        <p:blipFill>
          <a:blip r:embed="rId8" cstate="print">
            <a:duotone>
              <a:prstClr val="black"/>
              <a:schemeClr val="accent1">
                <a:tint val="45000"/>
                <a:satMod val="400000"/>
              </a:schemeClr>
            </a:duotone>
            <a:extLst>
              <a:ext uri="{28A0092B-C50C-407E-A947-70E740481C1C}">
                <a14:useLocalDpi xmlns:a14="http://schemas.microsoft.com/office/drawing/2010/main" val="0"/>
              </a:ext>
            </a:extLst>
          </a:blip>
          <a:srcRect/>
          <a:stretch>
            <a:fillRect/>
          </a:stretch>
        </p:blipFill>
        <p:spPr bwMode="auto">
          <a:xfrm>
            <a:off x="9598476" y="2772775"/>
            <a:ext cx="371342" cy="366137"/>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graphicFrame>
        <p:nvGraphicFramePr>
          <p:cNvPr id="116" name="Table 115">
            <a:extLst>
              <a:ext uri="{FF2B5EF4-FFF2-40B4-BE49-F238E27FC236}">
                <a16:creationId xmlns:a16="http://schemas.microsoft.com/office/drawing/2014/main" id="{87EA58BF-54EB-401E-BD9E-394753C723AB}"/>
              </a:ext>
            </a:extLst>
          </p:cNvPr>
          <p:cNvGraphicFramePr>
            <a:graphicFrameLocks noGrp="1"/>
          </p:cNvGraphicFramePr>
          <p:nvPr>
            <p:extLst>
              <p:ext uri="{D42A27DB-BD31-4B8C-83A1-F6EECF244321}">
                <p14:modId xmlns:p14="http://schemas.microsoft.com/office/powerpoint/2010/main" val="3685440633"/>
              </p:ext>
            </p:extLst>
          </p:nvPr>
        </p:nvGraphicFramePr>
        <p:xfrm>
          <a:off x="3481199" y="11648021"/>
          <a:ext cx="5436997" cy="1221252"/>
        </p:xfrm>
        <a:graphic>
          <a:graphicData uri="http://schemas.openxmlformats.org/drawingml/2006/table">
            <a:tbl>
              <a:tblPr firstRow="1" bandRow="1">
                <a:tableStyleId>{00A15C55-8517-42AA-B614-E9B94910E393}</a:tableStyleId>
              </a:tblPr>
              <a:tblGrid>
                <a:gridCol w="1223351">
                  <a:extLst>
                    <a:ext uri="{9D8B030D-6E8A-4147-A177-3AD203B41FA5}">
                      <a16:colId xmlns:a16="http://schemas.microsoft.com/office/drawing/2014/main" val="20000"/>
                    </a:ext>
                  </a:extLst>
                </a:gridCol>
                <a:gridCol w="1055681">
                  <a:extLst>
                    <a:ext uri="{9D8B030D-6E8A-4147-A177-3AD203B41FA5}">
                      <a16:colId xmlns:a16="http://schemas.microsoft.com/office/drawing/2014/main" val="1259244941"/>
                    </a:ext>
                  </a:extLst>
                </a:gridCol>
                <a:gridCol w="1618537">
                  <a:extLst>
                    <a:ext uri="{9D8B030D-6E8A-4147-A177-3AD203B41FA5}">
                      <a16:colId xmlns:a16="http://schemas.microsoft.com/office/drawing/2014/main" val="2513958858"/>
                    </a:ext>
                  </a:extLst>
                </a:gridCol>
                <a:gridCol w="1539428">
                  <a:extLst>
                    <a:ext uri="{9D8B030D-6E8A-4147-A177-3AD203B41FA5}">
                      <a16:colId xmlns:a16="http://schemas.microsoft.com/office/drawing/2014/main" val="3174858056"/>
                    </a:ext>
                  </a:extLst>
                </a:gridCol>
              </a:tblGrid>
              <a:tr h="314411">
                <a:tc>
                  <a:txBody>
                    <a:bodyPr/>
                    <a:lstStyle/>
                    <a:p>
                      <a:pPr algn="ctr">
                        <a:lnSpc>
                          <a:spcPct val="107000"/>
                        </a:lnSpc>
                        <a:spcAft>
                          <a:spcPts val="0"/>
                        </a:spcAft>
                      </a:pPr>
                      <a:r>
                        <a:rPr lang="en-GB" sz="800" b="1" kern="1200" dirty="0">
                          <a:solidFill>
                            <a:srgbClr val="000000"/>
                          </a:solidFill>
                          <a:effectLst/>
                          <a:latin typeface="Tw Cen MT" panose="020B0602020104020603" pitchFamily="34" charset="0"/>
                          <a:ea typeface="Times New Roman" panose="02020603050405020304" pitchFamily="18" charset="0"/>
                          <a:cs typeface="Arial" panose="020B0604020202020204" pitchFamily="34" charset="0"/>
                        </a:rPr>
                        <a:t>YR SPELLING</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pPr algn="ctr">
                        <a:lnSpc>
                          <a:spcPct val="107000"/>
                        </a:lnSpc>
                        <a:spcAft>
                          <a:spcPts val="0"/>
                        </a:spcAft>
                      </a:pPr>
                      <a:r>
                        <a:rPr lang="en-GB" sz="800" b="1" kern="1200" dirty="0">
                          <a:solidFill>
                            <a:srgbClr val="000000"/>
                          </a:solidFill>
                          <a:effectLst/>
                          <a:latin typeface="Tw Cen MT" panose="020B0602020104020603" pitchFamily="34" charset="0"/>
                          <a:ea typeface="Times New Roman" panose="02020603050405020304" pitchFamily="18" charset="0"/>
                          <a:cs typeface="Arial" panose="020B0604020202020204" pitchFamily="34" charset="0"/>
                        </a:rPr>
                        <a:t>YR HANDWRITING</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pPr algn="ctr">
                        <a:lnSpc>
                          <a:spcPct val="107000"/>
                        </a:lnSpc>
                        <a:spcAft>
                          <a:spcPts val="0"/>
                        </a:spcAft>
                      </a:pPr>
                      <a:r>
                        <a:rPr lang="en-GB" sz="800" b="1" kern="1200" dirty="0">
                          <a:solidFill>
                            <a:srgbClr val="000000"/>
                          </a:solidFill>
                          <a:effectLst/>
                          <a:latin typeface="Tw Cen MT" panose="020B0602020104020603" pitchFamily="34" charset="0"/>
                          <a:ea typeface="Times New Roman" panose="02020603050405020304" pitchFamily="18" charset="0"/>
                          <a:cs typeface="Arial" panose="020B0604020202020204" pitchFamily="34" charset="0"/>
                        </a:rPr>
                        <a:t>YR VOCABULARY, GRAMMAR &amp; PUNCTUATION</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pPr algn="ctr">
                        <a:lnSpc>
                          <a:spcPct val="107000"/>
                        </a:lnSpc>
                        <a:spcAft>
                          <a:spcPts val="0"/>
                        </a:spcAft>
                      </a:pPr>
                      <a:r>
                        <a:rPr lang="en-GB" sz="800" b="1" kern="1200" dirty="0">
                          <a:solidFill>
                            <a:srgbClr val="000000"/>
                          </a:solidFill>
                          <a:effectLst/>
                          <a:latin typeface="Tw Cen MT" panose="020B0602020104020603" pitchFamily="34" charset="0"/>
                          <a:ea typeface="Times New Roman" panose="02020603050405020304" pitchFamily="18" charset="0"/>
                          <a:cs typeface="Arial" panose="020B0604020202020204" pitchFamily="34" charset="0"/>
                        </a:rPr>
                        <a:t>YR COMPOSITION</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0"/>
                  </a:ext>
                </a:extLst>
              </a:tr>
              <a:tr h="874859">
                <a:tc>
                  <a:txBody>
                    <a:bodyPr/>
                    <a:lstStyle/>
                    <a:p>
                      <a:r>
                        <a:rPr lang="en-GB" sz="800" dirty="0"/>
                        <a:t>S1) Spell words by identifying sounds in them and representing the sounds with a</a:t>
                      </a:r>
                    </a:p>
                    <a:p>
                      <a:r>
                        <a:rPr lang="en-GB" sz="800" dirty="0"/>
                        <a:t>letter or letters.</a:t>
                      </a: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r>
                        <a:rPr lang="en-GB" sz="800" dirty="0"/>
                        <a:t>H1) Write recognisable letters, most of which are correctly formed.</a:t>
                      </a: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r>
                        <a:rPr lang="en-GB" sz="800" dirty="0"/>
                        <a:t>VGP1) Use and understand recently introduced vocabulary during discussions about</a:t>
                      </a:r>
                    </a:p>
                    <a:p>
                      <a:r>
                        <a:rPr lang="en-GB" sz="800" dirty="0"/>
                        <a:t>stories, non-fiction, rhymes and poems and during role-play. </a:t>
                      </a: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pPr marL="0" marR="0" lvl="0" indent="0" algn="l" defTabSz="1195212" rtl="0" eaLnBrk="1" fontAlgn="auto" latinLnBrk="0" hangingPunct="1">
                        <a:lnSpc>
                          <a:spcPct val="100000"/>
                        </a:lnSpc>
                        <a:spcBef>
                          <a:spcPts val="0"/>
                        </a:spcBef>
                        <a:spcAft>
                          <a:spcPts val="0"/>
                        </a:spcAft>
                        <a:buClrTx/>
                        <a:buSzTx/>
                        <a:buFontTx/>
                        <a:buNone/>
                        <a:tabLst/>
                        <a:defRPr/>
                      </a:pPr>
                      <a:r>
                        <a:rPr lang="en-GB" sz="800" dirty="0"/>
                        <a:t>C1) Write simple phrases and sentences that can be ready by others. </a:t>
                      </a: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2842557260"/>
                  </a:ext>
                </a:extLst>
              </a:tr>
            </a:tbl>
          </a:graphicData>
        </a:graphic>
      </p:graphicFrame>
      <p:graphicFrame>
        <p:nvGraphicFramePr>
          <p:cNvPr id="119" name="Table 118">
            <a:extLst>
              <a:ext uri="{FF2B5EF4-FFF2-40B4-BE49-F238E27FC236}">
                <a16:creationId xmlns:a16="http://schemas.microsoft.com/office/drawing/2014/main" id="{DE83DA31-6AA8-4F71-86B9-B511CAAA38F5}"/>
              </a:ext>
            </a:extLst>
          </p:cNvPr>
          <p:cNvGraphicFramePr>
            <a:graphicFrameLocks noGrp="1"/>
          </p:cNvGraphicFramePr>
          <p:nvPr>
            <p:extLst>
              <p:ext uri="{D42A27DB-BD31-4B8C-83A1-F6EECF244321}">
                <p14:modId xmlns:p14="http://schemas.microsoft.com/office/powerpoint/2010/main" val="3348708699"/>
              </p:ext>
            </p:extLst>
          </p:nvPr>
        </p:nvGraphicFramePr>
        <p:xfrm>
          <a:off x="3456556" y="3372689"/>
          <a:ext cx="5436997" cy="1491198"/>
        </p:xfrm>
        <a:graphic>
          <a:graphicData uri="http://schemas.openxmlformats.org/drawingml/2006/table">
            <a:tbl>
              <a:tblPr firstRow="1" bandRow="1">
                <a:tableStyleId>{00A15C55-8517-42AA-B614-E9B94910E393}</a:tableStyleId>
              </a:tblPr>
              <a:tblGrid>
                <a:gridCol w="926439">
                  <a:extLst>
                    <a:ext uri="{9D8B030D-6E8A-4147-A177-3AD203B41FA5}">
                      <a16:colId xmlns:a16="http://schemas.microsoft.com/office/drawing/2014/main" val="20000"/>
                    </a:ext>
                  </a:extLst>
                </a:gridCol>
                <a:gridCol w="1003430">
                  <a:extLst>
                    <a:ext uri="{9D8B030D-6E8A-4147-A177-3AD203B41FA5}">
                      <a16:colId xmlns:a16="http://schemas.microsoft.com/office/drawing/2014/main" val="1259244941"/>
                    </a:ext>
                  </a:extLst>
                </a:gridCol>
                <a:gridCol w="1534659">
                  <a:extLst>
                    <a:ext uri="{9D8B030D-6E8A-4147-A177-3AD203B41FA5}">
                      <a16:colId xmlns:a16="http://schemas.microsoft.com/office/drawing/2014/main" val="2513958858"/>
                    </a:ext>
                  </a:extLst>
                </a:gridCol>
                <a:gridCol w="1972469">
                  <a:extLst>
                    <a:ext uri="{9D8B030D-6E8A-4147-A177-3AD203B41FA5}">
                      <a16:colId xmlns:a16="http://schemas.microsoft.com/office/drawing/2014/main" val="3174858056"/>
                    </a:ext>
                  </a:extLst>
                </a:gridCol>
              </a:tblGrid>
              <a:tr h="383196">
                <a:tc>
                  <a:txBody>
                    <a:bodyPr/>
                    <a:lstStyle/>
                    <a:p>
                      <a:pPr algn="ctr">
                        <a:lnSpc>
                          <a:spcPct val="107000"/>
                        </a:lnSpc>
                        <a:spcAft>
                          <a:spcPts val="0"/>
                        </a:spcAft>
                      </a:pPr>
                      <a:r>
                        <a:rPr lang="en-GB" sz="800" b="1" kern="1200" dirty="0">
                          <a:solidFill>
                            <a:srgbClr val="000000"/>
                          </a:solidFill>
                          <a:effectLst/>
                          <a:latin typeface="Tw Cen MT" panose="020B0602020104020603" pitchFamily="34" charset="0"/>
                          <a:ea typeface="Times New Roman" panose="02020603050405020304" pitchFamily="18" charset="0"/>
                          <a:cs typeface="Arial" panose="020B0604020202020204" pitchFamily="34" charset="0"/>
                        </a:rPr>
                        <a:t>Y2 SPELLING</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pPr algn="ctr">
                        <a:lnSpc>
                          <a:spcPct val="107000"/>
                        </a:lnSpc>
                        <a:spcAft>
                          <a:spcPts val="0"/>
                        </a:spcAft>
                      </a:pPr>
                      <a:r>
                        <a:rPr lang="en-GB" sz="800" b="1" kern="1200" dirty="0">
                          <a:solidFill>
                            <a:srgbClr val="000000"/>
                          </a:solidFill>
                          <a:effectLst/>
                          <a:latin typeface="Tw Cen MT" panose="020B0602020104020603" pitchFamily="34" charset="0"/>
                          <a:ea typeface="Times New Roman" panose="02020603050405020304" pitchFamily="18" charset="0"/>
                          <a:cs typeface="Arial" panose="020B0604020202020204" pitchFamily="34" charset="0"/>
                        </a:rPr>
                        <a:t>Y2 HANDWRITING</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pPr algn="ctr">
                        <a:lnSpc>
                          <a:spcPct val="107000"/>
                        </a:lnSpc>
                        <a:spcAft>
                          <a:spcPts val="0"/>
                        </a:spcAft>
                      </a:pPr>
                      <a:r>
                        <a:rPr lang="en-GB" sz="800" b="1" kern="1200" dirty="0">
                          <a:solidFill>
                            <a:srgbClr val="000000"/>
                          </a:solidFill>
                          <a:effectLst/>
                          <a:latin typeface="Tw Cen MT" panose="020B0602020104020603" pitchFamily="34" charset="0"/>
                          <a:ea typeface="Times New Roman" panose="02020603050405020304" pitchFamily="18" charset="0"/>
                          <a:cs typeface="Arial" panose="020B0604020202020204" pitchFamily="34" charset="0"/>
                        </a:rPr>
                        <a:t>Y2 VOCABULARY, GRAMMAR &amp; PUNCTUATION</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pPr algn="ctr">
                        <a:lnSpc>
                          <a:spcPct val="107000"/>
                        </a:lnSpc>
                        <a:spcAft>
                          <a:spcPts val="0"/>
                        </a:spcAft>
                      </a:pPr>
                      <a:r>
                        <a:rPr lang="en-GB" sz="800" b="1" kern="1200" dirty="0">
                          <a:solidFill>
                            <a:srgbClr val="000000"/>
                          </a:solidFill>
                          <a:effectLst/>
                          <a:latin typeface="Tw Cen MT" panose="020B0602020104020603" pitchFamily="34" charset="0"/>
                          <a:ea typeface="Times New Roman" panose="02020603050405020304" pitchFamily="18" charset="0"/>
                          <a:cs typeface="Arial" panose="020B0604020202020204" pitchFamily="34" charset="0"/>
                        </a:rPr>
                        <a:t>Y2 COMPOSITION</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0"/>
                  </a:ext>
                </a:extLst>
              </a:tr>
              <a:tr h="1108002">
                <a:tc>
                  <a:txBody>
                    <a:bodyPr/>
                    <a:lstStyle/>
                    <a:p>
                      <a:pPr fontAlgn="base">
                        <a:lnSpc>
                          <a:spcPct val="107000"/>
                        </a:lnSpc>
                        <a:spcAft>
                          <a:spcPts val="0"/>
                        </a:spcAft>
                      </a:pPr>
                      <a:r>
                        <a:rPr lang="en-GB" sz="400" dirty="0">
                          <a:effectLst/>
                          <a:latin typeface="+mn-lt"/>
                          <a:ea typeface="Calibri" panose="020F0502020204030204" pitchFamily="34" charset="0"/>
                          <a:cs typeface="Times New Roman" panose="02020603050405020304" pitchFamily="18" charset="0"/>
                        </a:rPr>
                        <a:t>S1) Spell words with alternatives spellings, including a few common homophones.</a:t>
                      </a:r>
                    </a:p>
                    <a:p>
                      <a:pPr fontAlgn="base">
                        <a:lnSpc>
                          <a:spcPct val="107000"/>
                        </a:lnSpc>
                        <a:spcAft>
                          <a:spcPts val="0"/>
                        </a:spcAft>
                      </a:pPr>
                      <a:r>
                        <a:rPr lang="en-GB" sz="400" dirty="0">
                          <a:effectLst/>
                          <a:latin typeface="+mn-lt"/>
                          <a:ea typeface="Calibri" panose="020F0502020204030204" pitchFamily="34" charset="0"/>
                          <a:cs typeface="Times New Roman" panose="02020603050405020304" pitchFamily="18" charset="0"/>
                        </a:rPr>
                        <a:t>S2) Spell longer words using suffixes such as ‘</a:t>
                      </a:r>
                      <a:r>
                        <a:rPr lang="en-GB" sz="400" dirty="0" err="1">
                          <a:effectLst/>
                          <a:latin typeface="+mn-lt"/>
                          <a:ea typeface="Calibri" panose="020F0502020204030204" pitchFamily="34" charset="0"/>
                          <a:cs typeface="Times New Roman" panose="02020603050405020304" pitchFamily="18" charset="0"/>
                        </a:rPr>
                        <a:t>ly</a:t>
                      </a:r>
                      <a:r>
                        <a:rPr lang="en-GB" sz="400" dirty="0">
                          <a:effectLst/>
                          <a:latin typeface="+mn-lt"/>
                          <a:ea typeface="Calibri" panose="020F0502020204030204" pitchFamily="34" charset="0"/>
                          <a:cs typeface="Times New Roman" panose="02020603050405020304" pitchFamily="18" charset="0"/>
                        </a:rPr>
                        <a:t>’, ‘</a:t>
                      </a:r>
                      <a:r>
                        <a:rPr lang="en-GB" sz="400" dirty="0" err="1">
                          <a:effectLst/>
                          <a:latin typeface="+mn-lt"/>
                          <a:ea typeface="Calibri" panose="020F0502020204030204" pitchFamily="34" charset="0"/>
                          <a:cs typeface="Times New Roman" panose="02020603050405020304" pitchFamily="18" charset="0"/>
                        </a:rPr>
                        <a:t>er</a:t>
                      </a:r>
                      <a:r>
                        <a:rPr lang="en-GB" sz="400" dirty="0">
                          <a:effectLst/>
                          <a:latin typeface="+mn-lt"/>
                          <a:ea typeface="Calibri" panose="020F0502020204030204" pitchFamily="34" charset="0"/>
                          <a:cs typeface="Times New Roman" panose="02020603050405020304" pitchFamily="18" charset="0"/>
                        </a:rPr>
                        <a:t>’, ‘</a:t>
                      </a:r>
                      <a:r>
                        <a:rPr lang="en-GB" sz="400" dirty="0" err="1">
                          <a:effectLst/>
                          <a:latin typeface="+mn-lt"/>
                          <a:ea typeface="Calibri" panose="020F0502020204030204" pitchFamily="34" charset="0"/>
                          <a:cs typeface="Times New Roman" panose="02020603050405020304" pitchFamily="18" charset="0"/>
                        </a:rPr>
                        <a:t>est</a:t>
                      </a:r>
                      <a:r>
                        <a:rPr lang="en-GB" sz="400" dirty="0">
                          <a:effectLst/>
                          <a:latin typeface="+mn-lt"/>
                          <a:ea typeface="Calibri" panose="020F0502020204030204" pitchFamily="34" charset="0"/>
                          <a:cs typeface="Times New Roman" panose="02020603050405020304" pitchFamily="18" charset="0"/>
                        </a:rPr>
                        <a:t>’.</a:t>
                      </a:r>
                    </a:p>
                    <a:p>
                      <a:pPr fontAlgn="base">
                        <a:lnSpc>
                          <a:spcPct val="107000"/>
                        </a:lnSpc>
                        <a:spcAft>
                          <a:spcPts val="0"/>
                        </a:spcAft>
                      </a:pPr>
                      <a:r>
                        <a:rPr lang="en-GB" sz="400" dirty="0">
                          <a:effectLst/>
                          <a:latin typeface="+mn-lt"/>
                          <a:ea typeface="Calibri" panose="020F0502020204030204" pitchFamily="34" charset="0"/>
                          <a:cs typeface="Times New Roman" panose="02020603050405020304" pitchFamily="18" charset="0"/>
                        </a:rPr>
                        <a:t>S3) Segment spoken words into phonemes and record these as graphemes, and use my knowledge of alternative phonemes to narrow down possibilities for accurate spelling.</a:t>
                      </a:r>
                    </a:p>
                    <a:p>
                      <a:pPr fontAlgn="base">
                        <a:lnSpc>
                          <a:spcPct val="107000"/>
                        </a:lnSpc>
                        <a:spcAft>
                          <a:spcPts val="0"/>
                        </a:spcAft>
                      </a:pPr>
                      <a:r>
                        <a:rPr lang="en-GB" sz="400" dirty="0">
                          <a:effectLst/>
                          <a:latin typeface="+mn-lt"/>
                          <a:ea typeface="Calibri" panose="020F0502020204030204" pitchFamily="34" charset="0"/>
                          <a:cs typeface="Times New Roman" panose="02020603050405020304" pitchFamily="18" charset="0"/>
                        </a:rPr>
                        <a:t>S4) Identify phonemes in unfamiliar words and use syllables to divide words.</a:t>
                      </a: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pPr marL="0" marR="0" lvl="0" indent="0" algn="l" defTabSz="1195212" rtl="0" eaLnBrk="1" fontAlgn="base" latinLnBrk="0" hangingPunct="1">
                        <a:lnSpc>
                          <a:spcPct val="107000"/>
                        </a:lnSpc>
                        <a:spcBef>
                          <a:spcPts val="0"/>
                        </a:spcBef>
                        <a:spcAft>
                          <a:spcPts val="0"/>
                        </a:spcAft>
                        <a:buClrTx/>
                        <a:buSzTx/>
                        <a:buFontTx/>
                        <a:buNone/>
                        <a:tabLst/>
                        <a:defRPr/>
                      </a:pPr>
                      <a:r>
                        <a:rPr lang="en-GB" sz="400" dirty="0">
                          <a:solidFill>
                            <a:schemeClr val="tx1"/>
                          </a:solidFill>
                          <a:latin typeface="+mn-lt"/>
                        </a:rPr>
                        <a:t>H1) Form lower-case letters of the correct size relative to one another, and use capital letters and digits of the correct size, orientation and relationship to one another and to lower case letters.</a:t>
                      </a:r>
                    </a:p>
                    <a:p>
                      <a:pPr marL="0" marR="0" lvl="0" indent="0" algn="l" defTabSz="1195212" rtl="0" eaLnBrk="1" fontAlgn="base" latinLnBrk="0" hangingPunct="1">
                        <a:lnSpc>
                          <a:spcPct val="107000"/>
                        </a:lnSpc>
                        <a:spcBef>
                          <a:spcPts val="0"/>
                        </a:spcBef>
                        <a:spcAft>
                          <a:spcPts val="0"/>
                        </a:spcAft>
                        <a:buClrTx/>
                        <a:buSzTx/>
                        <a:buFontTx/>
                        <a:buNone/>
                        <a:tabLst/>
                        <a:defRPr/>
                      </a:pPr>
                      <a:r>
                        <a:rPr lang="en-GB" sz="400" dirty="0">
                          <a:solidFill>
                            <a:schemeClr val="tx1"/>
                          </a:solidFill>
                          <a:latin typeface="+mn-lt"/>
                        </a:rPr>
                        <a:t>H2) Use spacing between words that reflects the size of the letters.</a:t>
                      </a:r>
                    </a:p>
                    <a:p>
                      <a:pPr marL="0" marR="0" lvl="0" indent="0" algn="l" defTabSz="1195212" rtl="0" eaLnBrk="1" fontAlgn="base" latinLnBrk="0" hangingPunct="1">
                        <a:lnSpc>
                          <a:spcPct val="107000"/>
                        </a:lnSpc>
                        <a:spcBef>
                          <a:spcPts val="0"/>
                        </a:spcBef>
                        <a:spcAft>
                          <a:spcPts val="0"/>
                        </a:spcAft>
                        <a:buClrTx/>
                        <a:buSzTx/>
                        <a:buFontTx/>
                        <a:buNone/>
                        <a:tabLst/>
                        <a:defRPr/>
                      </a:pPr>
                      <a:r>
                        <a:rPr lang="en-GB" sz="400" dirty="0">
                          <a:solidFill>
                            <a:schemeClr val="tx1"/>
                          </a:solidFill>
                          <a:latin typeface="+mn-lt"/>
                        </a:rPr>
                        <a:t>H3) Begin to use some of the diagonal and horizontal strokes needed to join letters and know which letters are best left </a:t>
                      </a:r>
                      <a:r>
                        <a:rPr lang="en-GB" sz="400" dirty="0" err="1">
                          <a:solidFill>
                            <a:schemeClr val="tx1"/>
                          </a:solidFill>
                          <a:latin typeface="+mn-lt"/>
                        </a:rPr>
                        <a:t>unjoined</a:t>
                      </a:r>
                      <a:r>
                        <a:rPr lang="en-GB" sz="400" dirty="0">
                          <a:solidFill>
                            <a:schemeClr val="tx1"/>
                          </a:solidFill>
                          <a:latin typeface="+mn-lt"/>
                        </a:rPr>
                        <a:t>.</a:t>
                      </a: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r>
                        <a:rPr lang="en-GB" sz="400" dirty="0">
                          <a:solidFill>
                            <a:schemeClr val="tx1"/>
                          </a:solidFill>
                          <a:effectLst/>
                          <a:latin typeface="+mn-lt"/>
                          <a:ea typeface="Times New Roman" panose="02020603050405020304" pitchFamily="18" charset="0"/>
                          <a:cs typeface="Times New Roman" panose="02020603050405020304" pitchFamily="18" charset="0"/>
                        </a:rPr>
                        <a:t>VGP1) Use subordination and co-ordination.</a:t>
                      </a:r>
                    </a:p>
                    <a:p>
                      <a:r>
                        <a:rPr lang="en-GB" sz="400" dirty="0">
                          <a:solidFill>
                            <a:schemeClr val="tx1"/>
                          </a:solidFill>
                          <a:effectLst/>
                          <a:latin typeface="+mn-lt"/>
                          <a:ea typeface="Times New Roman" panose="02020603050405020304" pitchFamily="18" charset="0"/>
                          <a:cs typeface="Times New Roman" panose="02020603050405020304" pitchFamily="18" charset="0"/>
                        </a:rPr>
                        <a:t>VGP2) Use expanded noun phrases.</a:t>
                      </a:r>
                    </a:p>
                    <a:p>
                      <a:r>
                        <a:rPr lang="en-GB" sz="400" dirty="0">
                          <a:solidFill>
                            <a:schemeClr val="tx1"/>
                          </a:solidFill>
                          <a:effectLst/>
                          <a:latin typeface="+mn-lt"/>
                          <a:ea typeface="Times New Roman" panose="02020603050405020304" pitchFamily="18" charset="0"/>
                          <a:cs typeface="Times New Roman" panose="02020603050405020304" pitchFamily="18" charset="0"/>
                        </a:rPr>
                        <a:t>VGP3) Say how the grammatical patterns in a sentence indicate its function. </a:t>
                      </a:r>
                    </a:p>
                    <a:p>
                      <a:r>
                        <a:rPr lang="en-GB" sz="400" dirty="0">
                          <a:solidFill>
                            <a:schemeClr val="tx1"/>
                          </a:solidFill>
                          <a:effectLst/>
                          <a:latin typeface="+mn-lt"/>
                          <a:ea typeface="Times New Roman" panose="02020603050405020304" pitchFamily="18" charset="0"/>
                          <a:cs typeface="Times New Roman" panose="02020603050405020304" pitchFamily="18" charset="0"/>
                        </a:rPr>
                        <a:t>VGP4) Use question marks and exclamation marks correctly.</a:t>
                      </a:r>
                    </a:p>
                    <a:p>
                      <a:r>
                        <a:rPr lang="en-GB" sz="400" dirty="0">
                          <a:solidFill>
                            <a:schemeClr val="tx1"/>
                          </a:solidFill>
                          <a:effectLst/>
                          <a:latin typeface="+mn-lt"/>
                          <a:ea typeface="Times New Roman" panose="02020603050405020304" pitchFamily="18" charset="0"/>
                          <a:cs typeface="Times New Roman" panose="02020603050405020304" pitchFamily="18" charset="0"/>
                        </a:rPr>
                        <a:t>VGP5) Use capital letters for names of people,  places, days of the week and the personal pronoun ‘I’.</a:t>
                      </a:r>
                    </a:p>
                    <a:p>
                      <a:r>
                        <a:rPr lang="en-GB" sz="400" dirty="0">
                          <a:solidFill>
                            <a:schemeClr val="tx1"/>
                          </a:solidFill>
                          <a:effectLst/>
                          <a:latin typeface="+mn-lt"/>
                          <a:ea typeface="Times New Roman" panose="02020603050405020304" pitchFamily="18" charset="0"/>
                          <a:cs typeface="Times New Roman" panose="02020603050405020304" pitchFamily="18" charset="0"/>
                        </a:rPr>
                        <a:t>VGP6) Use commas to separate items in a list, use apostrophes to show where letters are missing and to mark singular possession in nouns. </a:t>
                      </a:r>
                    </a:p>
                    <a:p>
                      <a:r>
                        <a:rPr lang="en-GB" sz="400" dirty="0">
                          <a:solidFill>
                            <a:schemeClr val="tx1"/>
                          </a:solidFill>
                          <a:effectLst/>
                          <a:latin typeface="+mn-lt"/>
                          <a:ea typeface="Times New Roman" panose="02020603050405020304" pitchFamily="18" charset="0"/>
                          <a:cs typeface="Times New Roman" panose="02020603050405020304" pitchFamily="18" charset="0"/>
                        </a:rPr>
                        <a:t>VGP7) Consistently use the present tense and past tense correctly, and use the progressive forms of verbs in the present and past tense.</a:t>
                      </a:r>
                    </a:p>
                    <a:p>
                      <a:endParaRPr lang="en-GB" sz="400" dirty="0">
                        <a:solidFill>
                          <a:schemeClr val="tx1"/>
                        </a:solidFill>
                        <a:effectLst/>
                        <a:latin typeface="+mn-lt"/>
                        <a:ea typeface="Times New Roman" panose="02020603050405020304" pitchFamily="18"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r>
                        <a:rPr lang="en-GB" sz="400" dirty="0"/>
                        <a:t>C1) Orally rehearse structured sentences or sequences of sentences.</a:t>
                      </a:r>
                    </a:p>
                    <a:p>
                      <a:r>
                        <a:rPr lang="en-GB" sz="400" dirty="0"/>
                        <a:t>C2) Plan and discuss the content of writing and record my ideas, encapsulating what I want to say sentence by sentence.</a:t>
                      </a:r>
                    </a:p>
                    <a:p>
                      <a:r>
                        <a:rPr lang="en-GB" sz="400" dirty="0"/>
                        <a:t>C3) Proof-read to check for errors in spelling, grammar and punctuation and evaluate my own writing independently, with friends and with an adult.</a:t>
                      </a:r>
                    </a:p>
                    <a:p>
                      <a:endParaRPr lang="en-GB" sz="400" dirty="0"/>
                    </a:p>
                    <a:p>
                      <a:r>
                        <a:rPr lang="en-GB" sz="400" dirty="0"/>
                        <a:t>C5a) Write narratives about personal experiences and those of others, both real and fictional.</a:t>
                      </a:r>
                    </a:p>
                    <a:p>
                      <a:r>
                        <a:rPr lang="en-GB" sz="400" dirty="0"/>
                        <a:t>C5b) Write for different purposes, including real events.</a:t>
                      </a:r>
                    </a:p>
                    <a:p>
                      <a:endParaRPr lang="en-GB" sz="400" dirty="0"/>
                    </a:p>
                    <a:p>
                      <a:endParaRPr lang="en-GB" sz="400" dirty="0"/>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2842557260"/>
                  </a:ext>
                </a:extLst>
              </a:tr>
            </a:tbl>
          </a:graphicData>
        </a:graphic>
      </p:graphicFrame>
      <p:graphicFrame>
        <p:nvGraphicFramePr>
          <p:cNvPr id="120" name="Table 119">
            <a:extLst>
              <a:ext uri="{FF2B5EF4-FFF2-40B4-BE49-F238E27FC236}">
                <a16:creationId xmlns:a16="http://schemas.microsoft.com/office/drawing/2014/main" id="{F35E50EE-3131-4A04-8B3B-8C43A9DD185A}"/>
              </a:ext>
            </a:extLst>
          </p:cNvPr>
          <p:cNvGraphicFramePr>
            <a:graphicFrameLocks noGrp="1"/>
          </p:cNvGraphicFramePr>
          <p:nvPr>
            <p:extLst>
              <p:ext uri="{D42A27DB-BD31-4B8C-83A1-F6EECF244321}">
                <p14:modId xmlns:p14="http://schemas.microsoft.com/office/powerpoint/2010/main" val="3991078031"/>
              </p:ext>
            </p:extLst>
          </p:nvPr>
        </p:nvGraphicFramePr>
        <p:xfrm>
          <a:off x="3464093" y="5045307"/>
          <a:ext cx="5436997" cy="1472729"/>
        </p:xfrm>
        <a:graphic>
          <a:graphicData uri="http://schemas.openxmlformats.org/drawingml/2006/table">
            <a:tbl>
              <a:tblPr firstRow="1" bandRow="1">
                <a:tableStyleId>{00A15C55-8517-42AA-B614-E9B94910E393}</a:tableStyleId>
              </a:tblPr>
              <a:tblGrid>
                <a:gridCol w="926439">
                  <a:extLst>
                    <a:ext uri="{9D8B030D-6E8A-4147-A177-3AD203B41FA5}">
                      <a16:colId xmlns:a16="http://schemas.microsoft.com/office/drawing/2014/main" val="20000"/>
                    </a:ext>
                  </a:extLst>
                </a:gridCol>
                <a:gridCol w="1003430">
                  <a:extLst>
                    <a:ext uri="{9D8B030D-6E8A-4147-A177-3AD203B41FA5}">
                      <a16:colId xmlns:a16="http://schemas.microsoft.com/office/drawing/2014/main" val="1259244941"/>
                    </a:ext>
                  </a:extLst>
                </a:gridCol>
                <a:gridCol w="1534659">
                  <a:extLst>
                    <a:ext uri="{9D8B030D-6E8A-4147-A177-3AD203B41FA5}">
                      <a16:colId xmlns:a16="http://schemas.microsoft.com/office/drawing/2014/main" val="2513958858"/>
                    </a:ext>
                  </a:extLst>
                </a:gridCol>
                <a:gridCol w="1972469">
                  <a:extLst>
                    <a:ext uri="{9D8B030D-6E8A-4147-A177-3AD203B41FA5}">
                      <a16:colId xmlns:a16="http://schemas.microsoft.com/office/drawing/2014/main" val="3174858056"/>
                    </a:ext>
                  </a:extLst>
                </a:gridCol>
              </a:tblGrid>
              <a:tr h="263051">
                <a:tc>
                  <a:txBody>
                    <a:bodyPr/>
                    <a:lstStyle/>
                    <a:p>
                      <a:pPr algn="ctr">
                        <a:lnSpc>
                          <a:spcPct val="107000"/>
                        </a:lnSpc>
                        <a:spcAft>
                          <a:spcPts val="0"/>
                        </a:spcAft>
                      </a:pPr>
                      <a:r>
                        <a:rPr lang="en-GB" sz="800" b="1" kern="1200" dirty="0">
                          <a:solidFill>
                            <a:srgbClr val="000000"/>
                          </a:solidFill>
                          <a:effectLst/>
                          <a:latin typeface="Tw Cen MT" panose="020B0602020104020603" pitchFamily="34" charset="0"/>
                          <a:ea typeface="Times New Roman" panose="02020603050405020304" pitchFamily="18" charset="0"/>
                          <a:cs typeface="Arial" panose="020B0604020202020204" pitchFamily="34" charset="0"/>
                        </a:rPr>
                        <a:t>Y1 SPELLING</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pPr algn="ctr">
                        <a:lnSpc>
                          <a:spcPct val="107000"/>
                        </a:lnSpc>
                        <a:spcAft>
                          <a:spcPts val="0"/>
                        </a:spcAft>
                      </a:pPr>
                      <a:r>
                        <a:rPr lang="en-GB" sz="800" b="1" kern="1200" dirty="0">
                          <a:solidFill>
                            <a:srgbClr val="000000"/>
                          </a:solidFill>
                          <a:effectLst/>
                          <a:latin typeface="Tw Cen MT" panose="020B0602020104020603" pitchFamily="34" charset="0"/>
                          <a:ea typeface="Times New Roman" panose="02020603050405020304" pitchFamily="18" charset="0"/>
                          <a:cs typeface="Arial" panose="020B0604020202020204" pitchFamily="34" charset="0"/>
                        </a:rPr>
                        <a:t>Y1 HANDWRITING</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pPr algn="ctr">
                        <a:lnSpc>
                          <a:spcPct val="107000"/>
                        </a:lnSpc>
                        <a:spcAft>
                          <a:spcPts val="0"/>
                        </a:spcAft>
                      </a:pPr>
                      <a:r>
                        <a:rPr lang="en-GB" sz="800" b="1" kern="1200" dirty="0">
                          <a:solidFill>
                            <a:srgbClr val="000000"/>
                          </a:solidFill>
                          <a:effectLst/>
                          <a:latin typeface="Tw Cen MT" panose="020B0602020104020603" pitchFamily="34" charset="0"/>
                          <a:ea typeface="Times New Roman" panose="02020603050405020304" pitchFamily="18" charset="0"/>
                          <a:cs typeface="Arial" panose="020B0604020202020204" pitchFamily="34" charset="0"/>
                        </a:rPr>
                        <a:t>Y1 VOCABULARY, GRAMMAR &amp; PUNCTUATION</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pPr algn="ctr">
                        <a:lnSpc>
                          <a:spcPct val="107000"/>
                        </a:lnSpc>
                        <a:spcAft>
                          <a:spcPts val="0"/>
                        </a:spcAft>
                      </a:pPr>
                      <a:r>
                        <a:rPr lang="en-GB" sz="800" b="1" kern="1200" dirty="0">
                          <a:solidFill>
                            <a:srgbClr val="000000"/>
                          </a:solidFill>
                          <a:effectLst/>
                          <a:latin typeface="Tw Cen MT" panose="020B0602020104020603" pitchFamily="34" charset="0"/>
                          <a:ea typeface="Times New Roman" panose="02020603050405020304" pitchFamily="18" charset="0"/>
                          <a:cs typeface="Arial" panose="020B0604020202020204" pitchFamily="34" charset="0"/>
                        </a:rPr>
                        <a:t>Y1 COMPOSITION</a:t>
                      </a:r>
                      <a:endParaRPr lang="en-GB" sz="1050" dirty="0">
                        <a:effectLst/>
                        <a:latin typeface="Calibri" panose="020F0502020204030204" pitchFamily="34" charset="0"/>
                        <a:ea typeface="Calibri" panose="020F0502020204030204" pitchFamily="34"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0"/>
                  </a:ext>
                </a:extLst>
              </a:tr>
              <a:tr h="1126336">
                <a:tc>
                  <a:txBody>
                    <a:bodyPr/>
                    <a:lstStyle/>
                    <a:p>
                      <a:pPr fontAlgn="base">
                        <a:lnSpc>
                          <a:spcPct val="107000"/>
                        </a:lnSpc>
                        <a:spcAft>
                          <a:spcPts val="0"/>
                        </a:spcAft>
                      </a:pPr>
                      <a:r>
                        <a:rPr lang="en-GB" sz="400" dirty="0">
                          <a:effectLst/>
                          <a:latin typeface="+mn-lt"/>
                          <a:ea typeface="Calibri" panose="020F0502020204030204" pitchFamily="34" charset="0"/>
                          <a:cs typeface="Times New Roman" panose="02020603050405020304" pitchFamily="18" charset="0"/>
                        </a:rPr>
                        <a:t>S1) Name all the letters of the alphabet in order and use letter names to show alternative spellings of the same phoneme.</a:t>
                      </a:r>
                    </a:p>
                    <a:p>
                      <a:pPr fontAlgn="base">
                        <a:lnSpc>
                          <a:spcPct val="107000"/>
                        </a:lnSpc>
                        <a:spcAft>
                          <a:spcPts val="0"/>
                        </a:spcAft>
                      </a:pPr>
                      <a:r>
                        <a:rPr lang="en-GB" sz="400" dirty="0">
                          <a:effectLst/>
                          <a:latin typeface="+mn-lt"/>
                          <a:ea typeface="Calibri" panose="020F0502020204030204" pitchFamily="34" charset="0"/>
                          <a:cs typeface="Times New Roman" panose="02020603050405020304" pitchFamily="18" charset="0"/>
                        </a:rPr>
                        <a:t>S2) Use the spelling rule for adding ‘s’ or ‘es’ for verbs in the 3rd person singular. </a:t>
                      </a:r>
                    </a:p>
                    <a:p>
                      <a:pPr fontAlgn="base">
                        <a:lnSpc>
                          <a:spcPct val="107000"/>
                        </a:lnSpc>
                        <a:spcAft>
                          <a:spcPts val="0"/>
                        </a:spcAft>
                      </a:pPr>
                      <a:r>
                        <a:rPr lang="en-GB" sz="400" dirty="0">
                          <a:effectLst/>
                          <a:latin typeface="+mn-lt"/>
                          <a:ea typeface="Calibri" panose="020F0502020204030204" pitchFamily="34" charset="0"/>
                          <a:cs typeface="Times New Roman" panose="02020603050405020304" pitchFamily="18" charset="0"/>
                        </a:rPr>
                        <a:t>S3) Use syllables to divide words when spelling and use what I know about alternative phonemes to narrow down possibilities for accurate spelling.</a:t>
                      </a:r>
                    </a:p>
                    <a:p>
                      <a:pPr fontAlgn="base">
                        <a:lnSpc>
                          <a:spcPct val="107000"/>
                        </a:lnSpc>
                        <a:spcAft>
                          <a:spcPts val="0"/>
                        </a:spcAft>
                      </a:pPr>
                      <a:r>
                        <a:rPr lang="en-GB" sz="400" dirty="0">
                          <a:effectLst/>
                          <a:latin typeface="+mn-lt"/>
                          <a:ea typeface="Calibri" panose="020F0502020204030204" pitchFamily="34" charset="0"/>
                          <a:cs typeface="Times New Roman" panose="02020603050405020304" pitchFamily="18" charset="0"/>
                        </a:rPr>
                        <a:t>S4) Identify known phonemes in unfamiliar words.</a:t>
                      </a:r>
                    </a:p>
                    <a:p>
                      <a:pPr fontAlgn="base">
                        <a:lnSpc>
                          <a:spcPct val="107000"/>
                        </a:lnSpc>
                        <a:spcAft>
                          <a:spcPts val="0"/>
                        </a:spcAft>
                      </a:pPr>
                      <a:endParaRPr lang="en-GB" sz="400" dirty="0">
                        <a:effectLst/>
                        <a:latin typeface="+mn-lt"/>
                        <a:ea typeface="Calibri" panose="020F0502020204030204" pitchFamily="34"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pPr marL="0" marR="0" lvl="0" indent="0" algn="l" defTabSz="1195212" rtl="0" eaLnBrk="1" fontAlgn="base" latinLnBrk="0" hangingPunct="1">
                        <a:lnSpc>
                          <a:spcPct val="107000"/>
                        </a:lnSpc>
                        <a:spcBef>
                          <a:spcPts val="0"/>
                        </a:spcBef>
                        <a:spcAft>
                          <a:spcPts val="0"/>
                        </a:spcAft>
                        <a:buClrTx/>
                        <a:buSzTx/>
                        <a:buFontTx/>
                        <a:buNone/>
                        <a:tabLst/>
                        <a:defRPr/>
                      </a:pPr>
                      <a:r>
                        <a:rPr lang="en-GB" sz="400" dirty="0">
                          <a:solidFill>
                            <a:schemeClr val="tx1"/>
                          </a:solidFill>
                          <a:latin typeface="+mn-lt"/>
                        </a:rPr>
                        <a:t>H1) Form lower case letters in the correct direction, starting and finishing in the right place; and can form capital letters and digits 0-9.</a:t>
                      </a:r>
                    </a:p>
                    <a:p>
                      <a:pPr marL="0" marR="0" lvl="0" indent="0" algn="l" defTabSz="1195212" rtl="0" eaLnBrk="1" fontAlgn="base" latinLnBrk="0" hangingPunct="1">
                        <a:lnSpc>
                          <a:spcPct val="107000"/>
                        </a:lnSpc>
                        <a:spcBef>
                          <a:spcPts val="0"/>
                        </a:spcBef>
                        <a:spcAft>
                          <a:spcPts val="0"/>
                        </a:spcAft>
                        <a:buClrTx/>
                        <a:buSzTx/>
                        <a:buFontTx/>
                        <a:buNone/>
                        <a:tabLst/>
                        <a:defRPr/>
                      </a:pPr>
                      <a:r>
                        <a:rPr lang="en-GB" sz="400" dirty="0">
                          <a:solidFill>
                            <a:schemeClr val="tx1"/>
                          </a:solidFill>
                          <a:latin typeface="+mn-lt"/>
                        </a:rPr>
                        <a:t>H2) Sit correctly at a table, holding a pencil comfortably and correctly, separating words using finger spaces.</a:t>
                      </a:r>
                    </a:p>
                    <a:p>
                      <a:pPr marL="0" marR="0" lvl="0" indent="0" algn="l" defTabSz="1195212" rtl="0" eaLnBrk="1" fontAlgn="base" latinLnBrk="0" hangingPunct="1">
                        <a:lnSpc>
                          <a:spcPct val="107000"/>
                        </a:lnSpc>
                        <a:spcBef>
                          <a:spcPts val="0"/>
                        </a:spcBef>
                        <a:spcAft>
                          <a:spcPts val="0"/>
                        </a:spcAft>
                        <a:buClrTx/>
                        <a:buSzTx/>
                        <a:buFontTx/>
                        <a:buNone/>
                        <a:tabLst/>
                        <a:defRPr/>
                      </a:pPr>
                      <a:endParaRPr lang="en-GB" sz="400" dirty="0">
                        <a:solidFill>
                          <a:schemeClr val="tx1"/>
                        </a:solidFill>
                        <a:latin typeface="+mn-lt"/>
                      </a:endParaRPr>
                    </a:p>
                    <a:p>
                      <a:pPr marL="0" marR="0" lvl="0" indent="0" algn="l" defTabSz="1195212" rtl="0" eaLnBrk="1" fontAlgn="base" latinLnBrk="0" hangingPunct="1">
                        <a:lnSpc>
                          <a:spcPct val="107000"/>
                        </a:lnSpc>
                        <a:spcBef>
                          <a:spcPts val="0"/>
                        </a:spcBef>
                        <a:spcAft>
                          <a:spcPts val="0"/>
                        </a:spcAft>
                        <a:buClrTx/>
                        <a:buSzTx/>
                        <a:buFontTx/>
                        <a:buNone/>
                        <a:tabLst/>
                        <a:defRPr/>
                      </a:pPr>
                      <a:endParaRPr lang="en-GB" sz="400" dirty="0">
                        <a:solidFill>
                          <a:schemeClr val="tx1"/>
                        </a:solidFill>
                        <a:latin typeface="+mn-lt"/>
                      </a:endParaRP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r>
                        <a:rPr lang="en-GB" sz="400" dirty="0">
                          <a:solidFill>
                            <a:schemeClr val="tx1"/>
                          </a:solidFill>
                          <a:effectLst/>
                          <a:latin typeface="+mn-lt"/>
                          <a:ea typeface="Times New Roman" panose="02020603050405020304" pitchFamily="18" charset="0"/>
                          <a:cs typeface="Times New Roman" panose="02020603050405020304" pitchFamily="18" charset="0"/>
                        </a:rPr>
                        <a:t>VGP1) Combine words to make a sentence and join two sentences using ‘and’.</a:t>
                      </a:r>
                    </a:p>
                    <a:p>
                      <a:r>
                        <a:rPr lang="en-GB" sz="400" dirty="0">
                          <a:solidFill>
                            <a:schemeClr val="tx1"/>
                          </a:solidFill>
                          <a:effectLst/>
                          <a:latin typeface="+mn-lt"/>
                          <a:ea typeface="Times New Roman" panose="02020603050405020304" pitchFamily="18" charset="0"/>
                          <a:cs typeface="Times New Roman" panose="02020603050405020304" pitchFamily="18" charset="0"/>
                        </a:rPr>
                        <a:t>VGP2) Sequence sentences to form a narrative.</a:t>
                      </a:r>
                    </a:p>
                    <a:p>
                      <a:r>
                        <a:rPr lang="en-GB" sz="400" dirty="0">
                          <a:solidFill>
                            <a:schemeClr val="tx1"/>
                          </a:solidFill>
                          <a:effectLst/>
                          <a:latin typeface="+mn-lt"/>
                          <a:ea typeface="Times New Roman" panose="02020603050405020304" pitchFamily="18" charset="0"/>
                          <a:cs typeface="Times New Roman" panose="02020603050405020304" pitchFamily="18" charset="0"/>
                        </a:rPr>
                        <a:t>VGP3) Use capital letters to start a sentence and use a full stop to end a sentence.</a:t>
                      </a:r>
                    </a:p>
                    <a:p>
                      <a:r>
                        <a:rPr lang="en-GB" sz="400" dirty="0">
                          <a:solidFill>
                            <a:schemeClr val="tx1"/>
                          </a:solidFill>
                          <a:effectLst/>
                          <a:latin typeface="+mn-lt"/>
                          <a:ea typeface="Times New Roman" panose="02020603050405020304" pitchFamily="18" charset="0"/>
                          <a:cs typeface="Times New Roman" panose="02020603050405020304" pitchFamily="18" charset="0"/>
                        </a:rPr>
                        <a:t>VGP4) Use a question mark and an exclamation mark.</a:t>
                      </a:r>
                    </a:p>
                    <a:p>
                      <a:r>
                        <a:rPr lang="en-GB" sz="400" dirty="0">
                          <a:solidFill>
                            <a:schemeClr val="tx1"/>
                          </a:solidFill>
                          <a:effectLst/>
                          <a:latin typeface="+mn-lt"/>
                          <a:ea typeface="Times New Roman" panose="02020603050405020304" pitchFamily="18" charset="0"/>
                          <a:cs typeface="Times New Roman" panose="02020603050405020304" pitchFamily="18" charset="0"/>
                        </a:rPr>
                        <a:t>VGP5) Use capital letters for names and use ‘I’. </a:t>
                      </a:r>
                    </a:p>
                    <a:p>
                      <a:endParaRPr lang="en-GB" sz="400" dirty="0">
                        <a:solidFill>
                          <a:schemeClr val="tx1"/>
                        </a:solidFill>
                        <a:effectLst/>
                        <a:latin typeface="+mn-lt"/>
                        <a:ea typeface="Times New Roman" panose="02020603050405020304" pitchFamily="18" charset="0"/>
                        <a:cs typeface="Times New Roman" panose="02020603050405020304" pitchFamily="18" charset="0"/>
                      </a:endParaRPr>
                    </a:p>
                  </a:txBody>
                  <a:tcPr>
                    <a:lnL w="38100" cap="flat" cmpd="sng" algn="ctr">
                      <a:solidFill>
                        <a:schemeClr val="accent4">
                          <a:lumMod val="75000"/>
                        </a:schemeClr>
                      </a:solidFill>
                      <a:prstDash val="sysDash"/>
                      <a:round/>
                      <a:headEnd type="none" w="med" len="med"/>
                      <a:tailEnd type="none" w="med" len="med"/>
                    </a:lnL>
                    <a:lnR w="38100"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tc>
                  <a:txBody>
                    <a:bodyPr/>
                    <a:lstStyle/>
                    <a:p>
                      <a:r>
                        <a:rPr lang="en-GB" sz="400" dirty="0"/>
                        <a:t>C1) Compose a sentence orally before writing it.</a:t>
                      </a:r>
                    </a:p>
                    <a:p>
                      <a:r>
                        <a:rPr lang="en-GB" sz="400" dirty="0"/>
                        <a:t>C2) Sequence sentences in chronological order to recount an event or experience. </a:t>
                      </a:r>
                    </a:p>
                    <a:p>
                      <a:r>
                        <a:rPr lang="en-GB" sz="400" dirty="0"/>
                        <a:t>C3) Re-read what I have written to check that it makes sense.</a:t>
                      </a:r>
                    </a:p>
                    <a:p>
                      <a:r>
                        <a:rPr lang="en-GB" sz="400" dirty="0"/>
                        <a:t>C4) Apply spelling rules when writing, e.g. Know how the prefix ‘un’ can be added to words to change meaning; and use the suffixes ‘s’, ‘es’, ‘ed’, and ‘</a:t>
                      </a:r>
                      <a:r>
                        <a:rPr lang="en-GB" sz="400" dirty="0" err="1"/>
                        <a:t>ing</a:t>
                      </a:r>
                      <a:r>
                        <a:rPr lang="en-GB" sz="400" dirty="0"/>
                        <a:t>’ within my writing. </a:t>
                      </a: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2842557260"/>
                  </a:ext>
                </a:extLst>
              </a:tr>
            </a:tbl>
          </a:graphicData>
        </a:graphic>
      </p:graphicFrame>
      <p:graphicFrame>
        <p:nvGraphicFramePr>
          <p:cNvPr id="121" name="Table 120">
            <a:extLst>
              <a:ext uri="{FF2B5EF4-FFF2-40B4-BE49-F238E27FC236}">
                <a16:creationId xmlns:a16="http://schemas.microsoft.com/office/drawing/2014/main" id="{F682D46A-BBDF-4BDD-A090-07032D7C5391}"/>
              </a:ext>
            </a:extLst>
          </p:cNvPr>
          <p:cNvGraphicFramePr>
            <a:graphicFrameLocks noGrp="1"/>
          </p:cNvGraphicFramePr>
          <p:nvPr>
            <p:extLst>
              <p:ext uri="{D42A27DB-BD31-4B8C-83A1-F6EECF244321}">
                <p14:modId xmlns:p14="http://schemas.microsoft.com/office/powerpoint/2010/main" val="2745901740"/>
              </p:ext>
            </p:extLst>
          </p:nvPr>
        </p:nvGraphicFramePr>
        <p:xfrm>
          <a:off x="6972139" y="6798913"/>
          <a:ext cx="1656751" cy="670560"/>
        </p:xfrm>
        <a:graphic>
          <a:graphicData uri="http://schemas.openxmlformats.org/drawingml/2006/table">
            <a:tbl>
              <a:tblPr firstRow="1" bandRow="1">
                <a:tableStyleId>{00A15C55-8517-42AA-B614-E9B94910E393}</a:tableStyleId>
              </a:tblPr>
              <a:tblGrid>
                <a:gridCol w="1656751">
                  <a:extLst>
                    <a:ext uri="{9D8B030D-6E8A-4147-A177-3AD203B41FA5}">
                      <a16:colId xmlns:a16="http://schemas.microsoft.com/office/drawing/2014/main" val="20000"/>
                    </a:ext>
                  </a:extLst>
                </a:gridCol>
              </a:tblGrid>
              <a:tr h="197661">
                <a:tc>
                  <a:txBody>
                    <a:bodyPr/>
                    <a:lstStyle/>
                    <a:p>
                      <a:pPr algn="ctr"/>
                      <a:r>
                        <a:rPr lang="en-GB" sz="800" baseline="0" dirty="0">
                          <a:solidFill>
                            <a:schemeClr val="tx1"/>
                          </a:solidFill>
                          <a:latin typeface="Tw Cen MT" panose="020B0602020104020603" pitchFamily="34" charset="0"/>
                        </a:rPr>
                        <a:t>AUT Fiction: Traditional Stories with a Modern Twist</a:t>
                      </a: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0"/>
                  </a:ext>
                </a:extLst>
              </a:tr>
              <a:tr h="206071">
                <a:tc>
                  <a:txBody>
                    <a:bodyPr/>
                    <a:lstStyle/>
                    <a:p>
                      <a:pPr algn="ctr"/>
                      <a:r>
                        <a:rPr lang="en-GB" sz="800" b="1" baseline="0" dirty="0">
                          <a:solidFill>
                            <a:schemeClr val="tx1"/>
                          </a:solidFill>
                          <a:latin typeface="Tw Cen MT" panose="020B0602020104020603" pitchFamily="34" charset="0"/>
                        </a:rPr>
                        <a:t>AUT Non-Fiction: Recounts &amp; Instructions</a:t>
                      </a:r>
                      <a:endParaRPr lang="en-GB" sz="800" b="0" baseline="0" dirty="0">
                        <a:solidFill>
                          <a:schemeClr val="tx1"/>
                        </a:solidFill>
                        <a:latin typeface="Tw Cen MT" panose="020B0602020104020603" pitchFamily="34" charset="0"/>
                      </a:endParaRP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1"/>
                  </a:ext>
                </a:extLst>
              </a:tr>
            </a:tbl>
          </a:graphicData>
        </a:graphic>
      </p:graphicFrame>
      <p:graphicFrame>
        <p:nvGraphicFramePr>
          <p:cNvPr id="123" name="Table 122">
            <a:extLst>
              <a:ext uri="{FF2B5EF4-FFF2-40B4-BE49-F238E27FC236}">
                <a16:creationId xmlns:a16="http://schemas.microsoft.com/office/drawing/2014/main" id="{A661D6E7-308C-4856-802C-CBFC42BC28F6}"/>
              </a:ext>
            </a:extLst>
          </p:cNvPr>
          <p:cNvGraphicFramePr>
            <a:graphicFrameLocks noGrp="1"/>
          </p:cNvGraphicFramePr>
          <p:nvPr>
            <p:extLst>
              <p:ext uri="{D42A27DB-BD31-4B8C-83A1-F6EECF244321}">
                <p14:modId xmlns:p14="http://schemas.microsoft.com/office/powerpoint/2010/main" val="521519127"/>
              </p:ext>
            </p:extLst>
          </p:nvPr>
        </p:nvGraphicFramePr>
        <p:xfrm>
          <a:off x="4584672" y="6850382"/>
          <a:ext cx="1656751" cy="548640"/>
        </p:xfrm>
        <a:graphic>
          <a:graphicData uri="http://schemas.openxmlformats.org/drawingml/2006/table">
            <a:tbl>
              <a:tblPr firstRow="1" bandRow="1">
                <a:tableStyleId>{00A15C55-8517-42AA-B614-E9B94910E393}</a:tableStyleId>
              </a:tblPr>
              <a:tblGrid>
                <a:gridCol w="1656751">
                  <a:extLst>
                    <a:ext uri="{9D8B030D-6E8A-4147-A177-3AD203B41FA5}">
                      <a16:colId xmlns:a16="http://schemas.microsoft.com/office/drawing/2014/main" val="20000"/>
                    </a:ext>
                  </a:extLst>
                </a:gridCol>
              </a:tblGrid>
              <a:tr h="154096">
                <a:tc>
                  <a:txBody>
                    <a:bodyPr/>
                    <a:lstStyle/>
                    <a:p>
                      <a:pPr algn="ctr"/>
                      <a:r>
                        <a:rPr lang="en-GB" sz="800" baseline="0" dirty="0">
                          <a:solidFill>
                            <a:schemeClr val="tx1"/>
                          </a:solidFill>
                          <a:latin typeface="Tw Cen MT" panose="020B0602020104020603" pitchFamily="34" charset="0"/>
                        </a:rPr>
                        <a:t>AUT Fiction: Fantasy</a:t>
                      </a: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0"/>
                  </a:ext>
                </a:extLst>
              </a:tr>
              <a:tr h="206071">
                <a:tc>
                  <a:txBody>
                    <a:bodyPr/>
                    <a:lstStyle/>
                    <a:p>
                      <a:pPr algn="ctr"/>
                      <a:r>
                        <a:rPr lang="en-GB" sz="800" b="1" baseline="0" dirty="0">
                          <a:solidFill>
                            <a:schemeClr val="tx1"/>
                          </a:solidFill>
                          <a:latin typeface="Tw Cen MT" panose="020B0602020104020603" pitchFamily="34" charset="0"/>
                        </a:rPr>
                        <a:t>AUT Non-Fiction: Report &amp; Instructions</a:t>
                      </a:r>
                      <a:endParaRPr lang="en-GB" sz="800" b="0" baseline="0" dirty="0">
                        <a:solidFill>
                          <a:schemeClr val="tx1"/>
                        </a:solidFill>
                        <a:latin typeface="Tw Cen MT" panose="020B0602020104020603" pitchFamily="34" charset="0"/>
                      </a:endParaRP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1"/>
                  </a:ext>
                </a:extLst>
              </a:tr>
            </a:tbl>
          </a:graphicData>
        </a:graphic>
      </p:graphicFrame>
      <p:graphicFrame>
        <p:nvGraphicFramePr>
          <p:cNvPr id="124" name="Table 123">
            <a:extLst>
              <a:ext uri="{FF2B5EF4-FFF2-40B4-BE49-F238E27FC236}">
                <a16:creationId xmlns:a16="http://schemas.microsoft.com/office/drawing/2014/main" id="{176A4987-6E3A-42CF-99C0-8FDB04CC3A8D}"/>
              </a:ext>
            </a:extLst>
          </p:cNvPr>
          <p:cNvGraphicFramePr>
            <a:graphicFrameLocks noGrp="1"/>
          </p:cNvGraphicFramePr>
          <p:nvPr>
            <p:extLst>
              <p:ext uri="{D42A27DB-BD31-4B8C-83A1-F6EECF244321}">
                <p14:modId xmlns:p14="http://schemas.microsoft.com/office/powerpoint/2010/main" val="3394022281"/>
              </p:ext>
            </p:extLst>
          </p:nvPr>
        </p:nvGraphicFramePr>
        <p:xfrm>
          <a:off x="2288778" y="4907727"/>
          <a:ext cx="1075057" cy="914400"/>
        </p:xfrm>
        <a:graphic>
          <a:graphicData uri="http://schemas.openxmlformats.org/drawingml/2006/table">
            <a:tbl>
              <a:tblPr firstRow="1" bandRow="1">
                <a:tableStyleId>{00A15C55-8517-42AA-B614-E9B94910E393}</a:tableStyleId>
              </a:tblPr>
              <a:tblGrid>
                <a:gridCol w="1075057">
                  <a:extLst>
                    <a:ext uri="{9D8B030D-6E8A-4147-A177-3AD203B41FA5}">
                      <a16:colId xmlns:a16="http://schemas.microsoft.com/office/drawing/2014/main" val="20000"/>
                    </a:ext>
                  </a:extLst>
                </a:gridCol>
              </a:tblGrid>
              <a:tr h="197661">
                <a:tc>
                  <a:txBody>
                    <a:bodyPr/>
                    <a:lstStyle/>
                    <a:p>
                      <a:pPr algn="ctr"/>
                      <a:r>
                        <a:rPr lang="en-GB" sz="800" baseline="0" dirty="0">
                          <a:solidFill>
                            <a:schemeClr val="tx1"/>
                          </a:solidFill>
                          <a:latin typeface="Tw Cen MT" panose="020B0602020104020603" pitchFamily="34" charset="0"/>
                        </a:rPr>
                        <a:t>SPR Fiction: Stories with a familiar setting</a:t>
                      </a: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0"/>
                  </a:ext>
                </a:extLst>
              </a:tr>
              <a:tr h="206071">
                <a:tc>
                  <a:txBody>
                    <a:bodyPr/>
                    <a:lstStyle/>
                    <a:p>
                      <a:pPr algn="ctr"/>
                      <a:r>
                        <a:rPr lang="en-GB" sz="800" b="1" baseline="0" dirty="0">
                          <a:solidFill>
                            <a:schemeClr val="tx1"/>
                          </a:solidFill>
                          <a:latin typeface="Tw Cen MT" panose="020B0602020104020603" pitchFamily="34" charset="0"/>
                        </a:rPr>
                        <a:t>SPR Non-Fiction: Instructions &amp; Recounts</a:t>
                      </a:r>
                      <a:endParaRPr lang="en-GB" sz="800" b="0" baseline="0" dirty="0">
                        <a:solidFill>
                          <a:schemeClr val="tx1"/>
                        </a:solidFill>
                        <a:latin typeface="Tw Cen MT" panose="020B0602020104020603" pitchFamily="34" charset="0"/>
                      </a:endParaRP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1"/>
                  </a:ext>
                </a:extLst>
              </a:tr>
            </a:tbl>
          </a:graphicData>
        </a:graphic>
      </p:graphicFrame>
      <p:graphicFrame>
        <p:nvGraphicFramePr>
          <p:cNvPr id="125" name="Table 124">
            <a:extLst>
              <a:ext uri="{FF2B5EF4-FFF2-40B4-BE49-F238E27FC236}">
                <a16:creationId xmlns:a16="http://schemas.microsoft.com/office/drawing/2014/main" id="{F891CCB9-3BDF-4A95-9F36-B3E91BEE842D}"/>
              </a:ext>
            </a:extLst>
          </p:cNvPr>
          <p:cNvGraphicFramePr>
            <a:graphicFrameLocks noGrp="1"/>
          </p:cNvGraphicFramePr>
          <p:nvPr>
            <p:extLst>
              <p:ext uri="{D42A27DB-BD31-4B8C-83A1-F6EECF244321}">
                <p14:modId xmlns:p14="http://schemas.microsoft.com/office/powerpoint/2010/main" val="4071044220"/>
              </p:ext>
            </p:extLst>
          </p:nvPr>
        </p:nvGraphicFramePr>
        <p:xfrm>
          <a:off x="8941242" y="4579877"/>
          <a:ext cx="1137551" cy="792480"/>
        </p:xfrm>
        <a:graphic>
          <a:graphicData uri="http://schemas.openxmlformats.org/drawingml/2006/table">
            <a:tbl>
              <a:tblPr firstRow="1" bandRow="1">
                <a:tableStyleId>{00A15C55-8517-42AA-B614-E9B94910E393}</a:tableStyleId>
              </a:tblPr>
              <a:tblGrid>
                <a:gridCol w="1137551">
                  <a:extLst>
                    <a:ext uri="{9D8B030D-6E8A-4147-A177-3AD203B41FA5}">
                      <a16:colId xmlns:a16="http://schemas.microsoft.com/office/drawing/2014/main" val="20000"/>
                    </a:ext>
                  </a:extLst>
                </a:gridCol>
              </a:tblGrid>
              <a:tr h="197661">
                <a:tc>
                  <a:txBody>
                    <a:bodyPr/>
                    <a:lstStyle/>
                    <a:p>
                      <a:pPr algn="ctr"/>
                      <a:r>
                        <a:rPr lang="en-GB" sz="800" baseline="0" dirty="0">
                          <a:solidFill>
                            <a:schemeClr val="tx1"/>
                          </a:solidFill>
                          <a:latin typeface="Tw Cen MT" panose="020B0602020104020603" pitchFamily="34" charset="0"/>
                        </a:rPr>
                        <a:t>SPR Fiction: Adventure Stories</a:t>
                      </a: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0"/>
                  </a:ext>
                </a:extLst>
              </a:tr>
              <a:tr h="206071">
                <a:tc>
                  <a:txBody>
                    <a:bodyPr/>
                    <a:lstStyle/>
                    <a:p>
                      <a:pPr algn="ctr"/>
                      <a:r>
                        <a:rPr lang="en-GB" sz="800" b="1" baseline="0" dirty="0">
                          <a:solidFill>
                            <a:schemeClr val="tx1"/>
                          </a:solidFill>
                          <a:latin typeface="Tw Cen MT" panose="020B0602020104020603" pitchFamily="34" charset="0"/>
                        </a:rPr>
                        <a:t>SPR Non-Fiction: Recounts &amp; Information</a:t>
                      </a:r>
                      <a:endParaRPr lang="en-GB" sz="800" b="0" baseline="0" dirty="0">
                        <a:solidFill>
                          <a:schemeClr val="tx1"/>
                        </a:solidFill>
                        <a:latin typeface="Tw Cen MT" panose="020B0602020104020603" pitchFamily="34" charset="0"/>
                      </a:endParaRP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1"/>
                  </a:ext>
                </a:extLst>
              </a:tr>
            </a:tbl>
          </a:graphicData>
        </a:graphic>
      </p:graphicFrame>
      <p:graphicFrame>
        <p:nvGraphicFramePr>
          <p:cNvPr id="126" name="Table 125">
            <a:extLst>
              <a:ext uri="{FF2B5EF4-FFF2-40B4-BE49-F238E27FC236}">
                <a16:creationId xmlns:a16="http://schemas.microsoft.com/office/drawing/2014/main" id="{21024B6E-DD5A-4214-BE15-C2EA969177F0}"/>
              </a:ext>
            </a:extLst>
          </p:cNvPr>
          <p:cNvGraphicFramePr>
            <a:graphicFrameLocks noGrp="1"/>
          </p:cNvGraphicFramePr>
          <p:nvPr>
            <p:extLst>
              <p:ext uri="{D42A27DB-BD31-4B8C-83A1-F6EECF244321}">
                <p14:modId xmlns:p14="http://schemas.microsoft.com/office/powerpoint/2010/main" val="4275323869"/>
              </p:ext>
            </p:extLst>
          </p:nvPr>
        </p:nvGraphicFramePr>
        <p:xfrm>
          <a:off x="3848777" y="2613846"/>
          <a:ext cx="1490061" cy="670560"/>
        </p:xfrm>
        <a:graphic>
          <a:graphicData uri="http://schemas.openxmlformats.org/drawingml/2006/table">
            <a:tbl>
              <a:tblPr firstRow="1" bandRow="1">
                <a:tableStyleId>{00A15C55-8517-42AA-B614-E9B94910E393}</a:tableStyleId>
              </a:tblPr>
              <a:tblGrid>
                <a:gridCol w="1490061">
                  <a:extLst>
                    <a:ext uri="{9D8B030D-6E8A-4147-A177-3AD203B41FA5}">
                      <a16:colId xmlns:a16="http://schemas.microsoft.com/office/drawing/2014/main" val="20000"/>
                    </a:ext>
                  </a:extLst>
                </a:gridCol>
              </a:tblGrid>
              <a:tr h="197661">
                <a:tc>
                  <a:txBody>
                    <a:bodyPr/>
                    <a:lstStyle/>
                    <a:p>
                      <a:pPr algn="ctr"/>
                      <a:r>
                        <a:rPr lang="en-GB" sz="800" baseline="0" dirty="0">
                          <a:solidFill>
                            <a:schemeClr val="tx1"/>
                          </a:solidFill>
                          <a:latin typeface="Tw Cen MT" panose="020B0602020104020603" pitchFamily="34" charset="0"/>
                        </a:rPr>
                        <a:t>SUM Fiction: Fantasy &amp; Stories with a familiar setting</a:t>
                      </a: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0"/>
                  </a:ext>
                </a:extLst>
              </a:tr>
              <a:tr h="206071">
                <a:tc>
                  <a:txBody>
                    <a:bodyPr/>
                    <a:lstStyle/>
                    <a:p>
                      <a:pPr algn="ctr"/>
                      <a:r>
                        <a:rPr lang="en-GB" sz="800" b="1" baseline="0" dirty="0">
                          <a:solidFill>
                            <a:schemeClr val="tx1"/>
                          </a:solidFill>
                          <a:latin typeface="Tw Cen MT" panose="020B0602020104020603" pitchFamily="34" charset="0"/>
                        </a:rPr>
                        <a:t>SUM Non-Fiction: Information &amp; Recounts</a:t>
                      </a:r>
                      <a:endParaRPr lang="en-GB" sz="800" b="0" baseline="0" dirty="0">
                        <a:solidFill>
                          <a:schemeClr val="tx1"/>
                        </a:solidFill>
                        <a:latin typeface="Tw Cen MT" panose="020B0602020104020603" pitchFamily="34" charset="0"/>
                      </a:endParaRP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1"/>
                  </a:ext>
                </a:extLst>
              </a:tr>
            </a:tbl>
          </a:graphicData>
        </a:graphic>
      </p:graphicFrame>
      <p:graphicFrame>
        <p:nvGraphicFramePr>
          <p:cNvPr id="127" name="Table 126">
            <a:extLst>
              <a:ext uri="{FF2B5EF4-FFF2-40B4-BE49-F238E27FC236}">
                <a16:creationId xmlns:a16="http://schemas.microsoft.com/office/drawing/2014/main" id="{392F6419-104C-422D-B00B-00D1617A9159}"/>
              </a:ext>
            </a:extLst>
          </p:cNvPr>
          <p:cNvGraphicFramePr>
            <a:graphicFrameLocks noGrp="1"/>
          </p:cNvGraphicFramePr>
          <p:nvPr>
            <p:extLst>
              <p:ext uri="{D42A27DB-BD31-4B8C-83A1-F6EECF244321}">
                <p14:modId xmlns:p14="http://schemas.microsoft.com/office/powerpoint/2010/main" val="3431210497"/>
              </p:ext>
            </p:extLst>
          </p:nvPr>
        </p:nvGraphicFramePr>
        <p:xfrm>
          <a:off x="6848940" y="2636369"/>
          <a:ext cx="1592504" cy="670560"/>
        </p:xfrm>
        <a:graphic>
          <a:graphicData uri="http://schemas.openxmlformats.org/drawingml/2006/table">
            <a:tbl>
              <a:tblPr firstRow="1" bandRow="1">
                <a:tableStyleId>{00A15C55-8517-42AA-B614-E9B94910E393}</a:tableStyleId>
              </a:tblPr>
              <a:tblGrid>
                <a:gridCol w="1592504">
                  <a:extLst>
                    <a:ext uri="{9D8B030D-6E8A-4147-A177-3AD203B41FA5}">
                      <a16:colId xmlns:a16="http://schemas.microsoft.com/office/drawing/2014/main" val="20000"/>
                    </a:ext>
                  </a:extLst>
                </a:gridCol>
              </a:tblGrid>
              <a:tr h="197661">
                <a:tc>
                  <a:txBody>
                    <a:bodyPr/>
                    <a:lstStyle/>
                    <a:p>
                      <a:pPr algn="ctr"/>
                      <a:r>
                        <a:rPr lang="en-GB" sz="800" baseline="0" dirty="0">
                          <a:solidFill>
                            <a:schemeClr val="tx1"/>
                          </a:solidFill>
                          <a:latin typeface="Tw Cen MT" panose="020B0602020104020603" pitchFamily="34" charset="0"/>
                        </a:rPr>
                        <a:t>SUM Fiction: Traditional Tales with a Modern Twist</a:t>
                      </a: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38100"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0"/>
                  </a:ext>
                </a:extLst>
              </a:tr>
              <a:tr h="206071">
                <a:tc>
                  <a:txBody>
                    <a:bodyPr/>
                    <a:lstStyle/>
                    <a:p>
                      <a:pPr algn="ctr"/>
                      <a:r>
                        <a:rPr lang="en-GB" sz="800" b="1" baseline="0" dirty="0">
                          <a:solidFill>
                            <a:schemeClr val="tx1"/>
                          </a:solidFill>
                          <a:latin typeface="Tw Cen MT" panose="020B0602020104020603" pitchFamily="34" charset="0"/>
                        </a:rPr>
                        <a:t>SUM Non-Fiction: Recounts &amp; Information texts</a:t>
                      </a:r>
                      <a:endParaRPr lang="en-GB" sz="800" b="0" baseline="0" dirty="0">
                        <a:solidFill>
                          <a:schemeClr val="tx1"/>
                        </a:solidFill>
                        <a:latin typeface="Tw Cen MT" panose="020B0602020104020603" pitchFamily="34" charset="0"/>
                      </a:endParaRPr>
                    </a:p>
                  </a:txBody>
                  <a:tcPr>
                    <a:lnL w="38100" cap="flat" cmpd="sng" algn="ctr">
                      <a:solidFill>
                        <a:schemeClr val="accent4">
                          <a:lumMod val="75000"/>
                        </a:schemeClr>
                      </a:solidFill>
                      <a:prstDash val="sysDash"/>
                      <a:round/>
                      <a:headEnd type="none" w="med" len="med"/>
                      <a:tailEnd type="none" w="med" len="med"/>
                    </a:lnL>
                    <a:lnR w="28575" cap="flat" cmpd="sng" algn="ctr">
                      <a:solidFill>
                        <a:schemeClr val="accent4">
                          <a:lumMod val="75000"/>
                        </a:schemeClr>
                      </a:solidFill>
                      <a:prstDash val="sysDash"/>
                      <a:round/>
                      <a:headEnd type="none" w="med" len="med"/>
                      <a:tailEnd type="none" w="med" len="med"/>
                    </a:lnR>
                    <a:lnT w="28575" cap="flat" cmpd="sng" algn="ctr">
                      <a:solidFill>
                        <a:schemeClr val="accent4">
                          <a:lumMod val="75000"/>
                        </a:schemeClr>
                      </a:solidFill>
                      <a:prstDash val="sysDash"/>
                      <a:round/>
                      <a:headEnd type="none" w="med" len="med"/>
                      <a:tailEnd type="none" w="med" len="med"/>
                    </a:lnT>
                    <a:lnB w="28575" cap="flat" cmpd="sng" algn="ctr">
                      <a:solidFill>
                        <a:schemeClr val="accent4">
                          <a:lumMod val="75000"/>
                        </a:schemeClr>
                      </a:solidFill>
                      <a:prstDash val="sysDash"/>
                      <a:round/>
                      <a:headEnd type="none" w="med" len="med"/>
                      <a:tailEnd type="none" w="med" len="med"/>
                    </a:lnB>
                  </a:tcPr>
                </a:tc>
                <a:extLst>
                  <a:ext uri="{0D108BD9-81ED-4DB2-BD59-A6C34878D82A}">
                    <a16:rowId xmlns:a16="http://schemas.microsoft.com/office/drawing/2014/main" val="10001"/>
                  </a:ext>
                </a:extLst>
              </a:tr>
            </a:tbl>
          </a:graphicData>
        </a:graphic>
      </p:graphicFrame>
      <p:sp>
        <p:nvSpPr>
          <p:cNvPr id="117" name="TextBox 1">
            <a:extLst>
              <a:ext uri="{FF2B5EF4-FFF2-40B4-BE49-F238E27FC236}">
                <a16:creationId xmlns:a16="http://schemas.microsoft.com/office/drawing/2014/main" id="{AD66E6B2-4D0E-1C27-0C78-F20CF913CDC7}"/>
              </a:ext>
            </a:extLst>
          </p:cNvPr>
          <p:cNvSpPr txBox="1"/>
          <p:nvPr/>
        </p:nvSpPr>
        <p:spPr>
          <a:xfrm>
            <a:off x="338601" y="2799015"/>
            <a:ext cx="1823469" cy="13788390"/>
          </a:xfrm>
          <a:prstGeom prst="rect">
            <a:avLst/>
          </a:prstGeom>
          <a:noFill/>
        </p:spPr>
        <p:txBody>
          <a:bodyPr wrap="square" lIns="91440" tIns="45720" rIns="91440" bIns="45720" rtlCol="0" anchor="t">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pPr algn="ctr"/>
            <a:r>
              <a:rPr lang="en-GB"/>
              <a:t>A</a:t>
            </a:r>
            <a:r>
              <a:rPr lang="en-GB">
                <a:ea typeface="+mn-lt"/>
                <a:cs typeface="+mn-lt"/>
              </a:rPr>
              <a:t> </a:t>
            </a:r>
            <a:r>
              <a:rPr lang="en-GB" dirty="0">
                <a:ea typeface="+mn-lt"/>
                <a:cs typeface="+mn-lt"/>
              </a:rPr>
              <a:t>Brief Overview of Teaching Strategies Adopted to Deliver Writing Across St Mary’s </a:t>
            </a:r>
            <a:endParaRPr lang="en-US" dirty="0"/>
          </a:p>
          <a:p>
            <a:pPr algn="ctr"/>
            <a:r>
              <a:rPr lang="en-GB" dirty="0">
                <a:ea typeface="+mn-lt"/>
                <a:cs typeface="+mn-lt"/>
              </a:rPr>
              <a:t>  </a:t>
            </a:r>
            <a:endParaRPr lang="en-GB" dirty="0"/>
          </a:p>
          <a:p>
            <a:pPr algn="ctr"/>
            <a:r>
              <a:rPr lang="en-GB" sz="1400" dirty="0">
                <a:ea typeface="+mn-lt"/>
                <a:cs typeface="+mn-lt"/>
              </a:rPr>
              <a:t>All children are exposed to a range of quality texts as a stimulus for writing. Pie Corbett’s Talk4Writing techniques are adopted, which include the use of drama strategies, Reading as a Writer and text-mapping. Across school, children are also introduced the Sue Palmer writing skeletons for the six genres of non-fiction writing to support with organisational features and writing structures. </a:t>
            </a:r>
          </a:p>
          <a:p>
            <a:pPr algn="ctr"/>
            <a:r>
              <a:rPr lang="en-GB" sz="1400" dirty="0">
                <a:ea typeface="+mn-lt"/>
                <a:cs typeface="+mn-lt"/>
              </a:rPr>
              <a:t>Modelled sentences and texts, such as WAGOLLs (What A Good One Looks Like) are used so c</a:t>
            </a:r>
            <a:r>
              <a:rPr lang="en-GB" sz="1100" dirty="0">
                <a:ea typeface="+mn-lt"/>
                <a:cs typeface="+mn-lt"/>
              </a:rPr>
              <a:t>hild</a:t>
            </a:r>
            <a:r>
              <a:rPr lang="en-GB" sz="1400" dirty="0">
                <a:ea typeface="+mn-lt"/>
                <a:cs typeface="+mn-lt"/>
              </a:rPr>
              <a:t>ren can analyse the text, identifying language (including grammar, spelling and punctuation) and organisational features. Teachers also adopt whole-class shared writing strategies and guided writing groups to support. </a:t>
            </a:r>
            <a:endParaRPr lang="en-GB" sz="1400" dirty="0">
              <a:ea typeface="Calibri"/>
              <a:cs typeface="Calibri"/>
            </a:endParaRPr>
          </a:p>
          <a:p>
            <a:pPr algn="ctr"/>
            <a:r>
              <a:rPr lang="en-GB" sz="1400" dirty="0">
                <a:ea typeface="+mn-lt"/>
                <a:cs typeface="+mn-lt"/>
              </a:rPr>
              <a:t>Working walls and vocabulary lists are evident in classrooms, which are often generated with the assistance of the children when exploring</a:t>
            </a:r>
            <a:r>
              <a:rPr lang="en-GB" dirty="0">
                <a:ea typeface="+mn-lt"/>
                <a:cs typeface="+mn-lt"/>
              </a:rPr>
              <a:t> </a:t>
            </a:r>
            <a:r>
              <a:rPr lang="en-GB" sz="1400" dirty="0">
                <a:ea typeface="+mn-lt"/>
                <a:cs typeface="+mn-lt"/>
              </a:rPr>
              <a:t>each quality text. Vocabulary books and spelling dictionaries are used throughout Key Stage 2. </a:t>
            </a:r>
            <a:endParaRPr lang="en-GB" sz="1100" dirty="0">
              <a:ea typeface="Calibri"/>
              <a:cs typeface="Calibri"/>
            </a:endParaRPr>
          </a:p>
          <a:p>
            <a:pPr algn="ctr"/>
            <a:endParaRPr lang="en-GB" sz="1400" dirty="0"/>
          </a:p>
        </p:txBody>
      </p:sp>
    </p:spTree>
    <p:extLst>
      <p:ext uri="{BB962C8B-B14F-4D97-AF65-F5344CB8AC3E}">
        <p14:creationId xmlns:p14="http://schemas.microsoft.com/office/powerpoint/2010/main" val="3239114307"/>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F12EE3E100FF0B4283C59CE2CB8A7AF2" ma:contentTypeVersion="24" ma:contentTypeDescription="Create a new document." ma:contentTypeScope="" ma:versionID="4cce2e184a651f122a1c675df78f8b28">
  <xsd:schema xmlns:xsd="http://www.w3.org/2001/XMLSchema" xmlns:xs="http://www.w3.org/2001/XMLSchema" xmlns:p="http://schemas.microsoft.com/office/2006/metadata/properties" xmlns:ns2="7ae2fe5a-ff5a-4ab9-adce-19b05e972fe0" xmlns:ns3="1b2229a2-4bbe-415e-8b61-4961c8c9f4b5" targetNamespace="http://schemas.microsoft.com/office/2006/metadata/properties" ma:root="true" ma:fieldsID="dedcaaadbf7d7e60b1310d058d3d6c91" ns2:_="" ns3:_="">
    <xsd:import namespace="7ae2fe5a-ff5a-4ab9-adce-19b05e972fe0"/>
    <xsd:import namespace="1b2229a2-4bbe-415e-8b61-4961c8c9f4b5"/>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ServiceDateTaken" minOccurs="0"/>
                <xsd:element ref="ns2:MediaServiceLocation" minOccurs="0"/>
                <xsd:element ref="ns2:MediaServiceOCR" minOccurs="0"/>
                <xsd:element ref="ns2:MediaLengthInSeconds" minOccurs="0"/>
                <xsd:element ref="ns3:SharedWithUsers" minOccurs="0"/>
                <xsd:element ref="ns3:SharedWithDetails" minOccurs="0"/>
                <xsd:element ref="ns3:TaxCatchAll" minOccurs="0"/>
                <xsd:element ref="ns2:lcf76f155ced4ddcb4097134ff3c332f" minOccurs="0"/>
                <xsd:element ref="ns2:MediaServiceSearchProperties" minOccurs="0"/>
                <xsd:element ref="ns2:MediaServiceObjectDetectorVersion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ae2fe5a-ff5a-4ab9-adce-19b05e972fe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DateTaken" ma:index="15" nillable="true" ma:displayName="MediaServiceDateTaken" ma:hidden="true" ma:internalName="MediaServiceDateTaken" ma:readOnly="true">
      <xsd:simpleType>
        <xsd:restriction base="dms:Text"/>
      </xsd:simpleType>
    </xsd:element>
    <xsd:element name="MediaServiceLocation" ma:index="16" nillable="true" ma:displayName="Location" ma:internalName="MediaServiceLocation" ma:readOnly="true">
      <xsd:simpleType>
        <xsd:restriction base="dms:Text"/>
      </xsd:simpleType>
    </xsd:element>
    <xsd:element name="MediaServiceOCR" ma:index="17" nillable="true" ma:displayName="Extracted Text" ma:internalName="MediaServiceOCR" ma:readOnly="true">
      <xsd:simpleType>
        <xsd:restriction base="dms:Note">
          <xsd:maxLength value="255"/>
        </xsd:restriction>
      </xsd:simpleType>
    </xsd:element>
    <xsd:element name="MediaLengthInSeconds" ma:index="18" nillable="true" ma:displayName="Length (seconds)" ma:internalName="MediaLengthInSeconds" ma:readOnly="true">
      <xsd:simpleType>
        <xsd:restriction base="dms:Unknown"/>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5c118614-f5dc-46e1-a474-a9a252a24f02" ma:termSetId="09814cd3-568e-fe90-9814-8d621ff8fb84" ma:anchorId="fba54fb3-c3e1-fe81-a776-ca4b69148c4d" ma:open="true" ma:isKeyword="false">
      <xsd:complexType>
        <xsd:sequence>
          <xsd:element ref="pc:Terms" minOccurs="0" maxOccurs="1"/>
        </xsd:sequence>
      </xsd:complexType>
    </xsd:element>
    <xsd:element name="MediaServiceSearchProperties" ma:index="24" nillable="true" ma:displayName="MediaServiceSearchProperties" ma:hidden="true" ma:internalName="MediaServiceSearchProperties" ma:readOnly="true">
      <xsd:simpleType>
        <xsd:restriction base="dms:Note"/>
      </xsd:simpleType>
    </xsd:element>
    <xsd:element name="MediaServiceObjectDetectorVersions" ma:index="25"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b2229a2-4bbe-415e-8b61-4961c8c9f4b5" elementFormDefault="qualified">
    <xsd:import namespace="http://schemas.microsoft.com/office/2006/documentManagement/types"/>
    <xsd:import namespace="http://schemas.microsoft.com/office/infopath/2007/PartnerControls"/>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element name="TaxCatchAll" ma:index="21" nillable="true" ma:displayName="Taxonomy Catch All Column" ma:hidden="true" ma:list="{79a2cbaa-d142-4adb-9110-fe9fd7b0de08}" ma:internalName="TaxCatchAll" ma:showField="CatchAllData" ma:web="1b2229a2-4bbe-415e-8b61-4961c8c9f4b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1b2229a2-4bbe-415e-8b61-4961c8c9f4b5" xsi:nil="true"/>
    <lcf76f155ced4ddcb4097134ff3c332f xmlns="7ae2fe5a-ff5a-4ab9-adce-19b05e972fe0">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9636F6D-8CC5-4A58-B153-84A32185CD76}"/>
</file>

<file path=customXml/itemProps2.xml><?xml version="1.0" encoding="utf-8"?>
<ds:datastoreItem xmlns:ds="http://schemas.openxmlformats.org/officeDocument/2006/customXml" ds:itemID="{C2FE9B41-10FA-4EEB-8295-CAD739EF9847}">
  <ds:schemaRefs>
    <ds:schemaRef ds:uri="http://schemas.microsoft.com/sharepoint/v3/contenttype/forms"/>
  </ds:schemaRefs>
</ds:datastoreItem>
</file>

<file path=customXml/itemProps3.xml><?xml version="1.0" encoding="utf-8"?>
<ds:datastoreItem xmlns:ds="http://schemas.openxmlformats.org/officeDocument/2006/customXml" ds:itemID="{3C0032A4-675C-4A7F-A3B0-F747651B6125}">
  <ds:schemaRefs>
    <ds:schemaRef ds:uri="http://schemas.microsoft.com/office/2006/metadata/properties"/>
    <ds:schemaRef ds:uri="http://www.w3.org/XML/1998/namespace"/>
    <ds:schemaRef ds:uri="http://schemas.openxmlformats.org/package/2006/metadata/core-properties"/>
    <ds:schemaRef ds:uri="http://purl.org/dc/terms/"/>
    <ds:schemaRef ds:uri="http://purl.org/dc/elements/1.1/"/>
    <ds:schemaRef ds:uri="http://purl.org/dc/dcmitype/"/>
    <ds:schemaRef ds:uri="http://schemas.microsoft.com/office/2006/documentManagement/types"/>
    <ds:schemaRef ds:uri="http://schemas.microsoft.com/office/infopath/2007/PartnerControls"/>
    <ds:schemaRef ds:uri="1b2229a2-4bbe-415e-8b61-4961c8c9f4b5"/>
    <ds:schemaRef ds:uri="7ae2fe5a-ff5a-4ab9-adce-19b05e972fe0"/>
  </ds:schemaRefs>
</ds:datastoreItem>
</file>

<file path=docProps/app.xml><?xml version="1.0" encoding="utf-8"?>
<Properties xmlns="http://schemas.openxmlformats.org/officeDocument/2006/extended-properties" xmlns:vt="http://schemas.openxmlformats.org/officeDocument/2006/docPropsVTypes">
  <Template>Star Template</Template>
  <TotalTime>4339</TotalTime>
  <Words>3205</Words>
  <Application>Microsoft Office PowerPoint</Application>
  <PresentationFormat>Custom</PresentationFormat>
  <Paragraphs>369</Paragraphs>
  <Slides>2</Slides>
  <Notes>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vt:i4>
      </vt:variant>
    </vt:vector>
  </HeadingPairs>
  <TitlesOfParts>
    <vt:vector size="8" baseType="lpstr">
      <vt:lpstr>Arial</vt:lpstr>
      <vt:lpstr>Calibri</vt:lpstr>
      <vt:lpstr>Calibri Light</vt:lpstr>
      <vt:lpstr>Times New Roman</vt:lpstr>
      <vt:lpstr>Tw Cen MT</vt:lpstr>
      <vt:lpstr>Office Theme</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head</dc:creator>
  <cp:lastModifiedBy>ESM - Head Teacher</cp:lastModifiedBy>
  <cp:revision>227</cp:revision>
  <cp:lastPrinted>2022-02-22T11:20:51Z</cp:lastPrinted>
  <dcterms:created xsi:type="dcterms:W3CDTF">2020-07-29T08:15:05Z</dcterms:created>
  <dcterms:modified xsi:type="dcterms:W3CDTF">2022-04-04T10:42:52Z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0x010100F12EE3E100FF0B4283C59CE2CB8A7AF2</vt:lpwstr>
  </property>
</Properties>
</file>